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3A_9D185DA7.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6A_A18C5F2D.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3F_B7078496.xml" ContentType="application/vnd.ms-powerpoint.comments+xml"/>
  <Override PartName="/ppt/comments/modernComment_162_BE7A47D6.xml" ContentType="application/vnd.ms-powerpoint.comments+xml"/>
  <Override PartName="/ppt/comments/modernComment_163_37A1711.xml" ContentType="application/vnd.ms-powerpoint.comments+xml"/>
  <Override PartName="/ppt/comments/modernComment_188_2BD5832A.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modernComment_181_E82B2A6B.xml" ContentType="application/vnd.ms-powerpoint.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modernComment_142_E55A7084.xml" ContentType="application/vnd.ms-powerpoint.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modernComment_118_D6BA0365.xml" ContentType="application/vnd.ms-powerpoint.comments+xml"/>
  <Override PartName="/ppt/notesSlides/notesSlide54.xml" ContentType="application/vnd.openxmlformats-officedocument.presentationml.notesSlide+xml"/>
  <Override PartName="/ppt/comments/modernComment_137_98396115.xml" ContentType="application/vnd.ms-powerpoint.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omments/modernComment_171_DCA66242.xml" ContentType="application/vnd.ms-powerpoint.comments+xml"/>
  <Override PartName="/ppt/notesSlides/notesSlide59.xml" ContentType="application/vnd.openxmlformats-officedocument.presentationml.notesSlide+xml"/>
  <Override PartName="/ppt/comments/modernComment_18D_1B18B808.xml" ContentType="application/vnd.ms-powerpoint.comments+xml"/>
  <Override PartName="/ppt/notesSlides/notesSlide60.xml" ContentType="application/vnd.openxmlformats-officedocument.presentationml.notesSlide+xml"/>
  <Override PartName="/ppt/comments/modernComment_18C_FAF66B24.xml" ContentType="application/vnd.ms-powerpoint.comments+xml"/>
  <Override PartName="/ppt/notesSlides/notesSlide61.xml" ContentType="application/vnd.openxmlformats-officedocument.presentationml.notesSlide+xml"/>
  <Override PartName="/ppt/comments/modernComment_176_E67C5539.xml" ContentType="application/vnd.ms-powerpoint.comments+xml"/>
  <Override PartName="/ppt/notesSlides/notesSlide62.xml" ContentType="application/vnd.openxmlformats-officedocument.presentationml.notesSlide+xml"/>
  <Override PartName="/ppt/comments/modernComment_178_5D877C58.xml" ContentType="application/vnd.ms-powerpoint.comments+xml"/>
  <Override PartName="/ppt/comments/modernComment_172_1F62C818.xml" ContentType="application/vnd.ms-powerpoint.comments+xml"/>
  <Override PartName="/ppt/comments/modernComment_177_FF91F3AE.xml" ContentType="application/vnd.ms-powerpoint.comments+xml"/>
  <Override PartName="/ppt/comments/modernComment_179_7ECA15C3.xml" ContentType="application/vnd.ms-powerpoint.comments+xml"/>
  <Override PartName="/ppt/notesSlides/notesSlide63.xml" ContentType="application/vnd.openxmlformats-officedocument.presentationml.notesSlide+xml"/>
  <Override PartName="/ppt/comments/modernComment_173_A1190E2B.xml" ContentType="application/vnd.ms-powerpoint.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omments/modernComment_149_CC28BB25.xml" ContentType="application/vnd.ms-powerpoint.comment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omments/modernComment_14C_A6D56947.xml" ContentType="application/vnd.ms-powerpoint.comment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omments/modernComment_174_92859413.xml" ContentType="application/vnd.ms-powerpoint.comment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6" r:id="rId2"/>
    <p:sldId id="327" r:id="rId3"/>
    <p:sldId id="324" r:id="rId4"/>
    <p:sldId id="257" r:id="rId5"/>
    <p:sldId id="334" r:id="rId6"/>
    <p:sldId id="265" r:id="rId7"/>
    <p:sldId id="266" r:id="rId8"/>
    <p:sldId id="341" r:id="rId9"/>
    <p:sldId id="314" r:id="rId10"/>
    <p:sldId id="269" r:id="rId11"/>
    <p:sldId id="356" r:id="rId12"/>
    <p:sldId id="270" r:id="rId13"/>
    <p:sldId id="357" r:id="rId14"/>
    <p:sldId id="271" r:id="rId15"/>
    <p:sldId id="273" r:id="rId16"/>
    <p:sldId id="293" r:id="rId17"/>
    <p:sldId id="272" r:id="rId18"/>
    <p:sldId id="358" r:id="rId19"/>
    <p:sldId id="274" r:id="rId20"/>
    <p:sldId id="275" r:id="rId21"/>
    <p:sldId id="295" r:id="rId22"/>
    <p:sldId id="343" r:id="rId23"/>
    <p:sldId id="294" r:id="rId24"/>
    <p:sldId id="296" r:id="rId25"/>
    <p:sldId id="276" r:id="rId26"/>
    <p:sldId id="345" r:id="rId27"/>
    <p:sldId id="344" r:id="rId28"/>
    <p:sldId id="362" r:id="rId29"/>
    <p:sldId id="278" r:id="rId30"/>
    <p:sldId id="318" r:id="rId31"/>
    <p:sldId id="297" r:id="rId32"/>
    <p:sldId id="319" r:id="rId33"/>
    <p:sldId id="354" r:id="rId34"/>
    <p:sldId id="355" r:id="rId35"/>
    <p:sldId id="392" r:id="rId36"/>
    <p:sldId id="298" r:id="rId37"/>
    <p:sldId id="359" r:id="rId38"/>
    <p:sldId id="380" r:id="rId39"/>
    <p:sldId id="382" r:id="rId40"/>
    <p:sldId id="383" r:id="rId41"/>
    <p:sldId id="384" r:id="rId42"/>
    <p:sldId id="385" r:id="rId43"/>
    <p:sldId id="386" r:id="rId44"/>
    <p:sldId id="387" r:id="rId45"/>
    <p:sldId id="388" r:id="rId46"/>
    <p:sldId id="381" r:id="rId47"/>
    <p:sldId id="393" r:id="rId48"/>
    <p:sldId id="299" r:id="rId49"/>
    <p:sldId id="321" r:id="rId50"/>
    <p:sldId id="389" r:id="rId51"/>
    <p:sldId id="360" r:id="rId52"/>
    <p:sldId id="390" r:id="rId53"/>
    <p:sldId id="394" r:id="rId54"/>
    <p:sldId id="301" r:id="rId55"/>
    <p:sldId id="328" r:id="rId56"/>
    <p:sldId id="322" r:id="rId57"/>
    <p:sldId id="391" r:id="rId58"/>
    <p:sldId id="395" r:id="rId59"/>
    <p:sldId id="300" r:id="rId60"/>
    <p:sldId id="279" r:id="rId61"/>
    <p:sldId id="280" r:id="rId62"/>
    <p:sldId id="311" r:id="rId63"/>
    <p:sldId id="365" r:id="rId64"/>
    <p:sldId id="366" r:id="rId65"/>
    <p:sldId id="367" r:id="rId66"/>
    <p:sldId id="281" r:id="rId67"/>
    <p:sldId id="369" r:id="rId68"/>
    <p:sldId id="397" r:id="rId69"/>
    <p:sldId id="396" r:id="rId70"/>
    <p:sldId id="374" r:id="rId71"/>
    <p:sldId id="376" r:id="rId72"/>
    <p:sldId id="370" r:id="rId73"/>
    <p:sldId id="375" r:id="rId74"/>
    <p:sldId id="377" r:id="rId75"/>
    <p:sldId id="398" r:id="rId76"/>
    <p:sldId id="399" r:id="rId77"/>
    <p:sldId id="400" r:id="rId78"/>
    <p:sldId id="379" r:id="rId79"/>
    <p:sldId id="371" r:id="rId80"/>
    <p:sldId id="378" r:id="rId81"/>
    <p:sldId id="303" r:id="rId82"/>
    <p:sldId id="330" r:id="rId83"/>
    <p:sldId id="304" r:id="rId84"/>
    <p:sldId id="331" r:id="rId85"/>
    <p:sldId id="302" r:id="rId86"/>
    <p:sldId id="329" r:id="rId87"/>
    <p:sldId id="305" r:id="rId88"/>
    <p:sldId id="332" r:id="rId89"/>
    <p:sldId id="373" r:id="rId90"/>
    <p:sldId id="282" r:id="rId91"/>
    <p:sldId id="348" r:id="rId92"/>
    <p:sldId id="349" r:id="rId93"/>
    <p:sldId id="350" r:id="rId94"/>
    <p:sldId id="283" r:id="rId95"/>
    <p:sldId id="284" r:id="rId96"/>
    <p:sldId id="285" r:id="rId97"/>
    <p:sldId id="286" r:id="rId98"/>
    <p:sldId id="288" r:id="rId99"/>
    <p:sldId id="346" r:id="rId100"/>
    <p:sldId id="289" r:id="rId101"/>
    <p:sldId id="372" r:id="rId102"/>
    <p:sldId id="291" r:id="rId103"/>
    <p:sldId id="292" r:id="rId104"/>
    <p:sldId id="306" r:id="rId105"/>
    <p:sldId id="352" r:id="rId106"/>
    <p:sldId id="353" r:id="rId107"/>
    <p:sldId id="351" r:id="rId108"/>
    <p:sldId id="312" r:id="rId109"/>
    <p:sldId id="363"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327"/>
            <p14:sldId id="324"/>
            <p14:sldId id="257"/>
            <p14:sldId id="334"/>
            <p14:sldId id="265"/>
            <p14:sldId id="266"/>
            <p14:sldId id="341"/>
            <p14:sldId id="314"/>
            <p14:sldId id="269"/>
            <p14:sldId id="356"/>
            <p14:sldId id="270"/>
            <p14:sldId id="357"/>
            <p14:sldId id="271"/>
            <p14:sldId id="273"/>
            <p14:sldId id="293"/>
            <p14:sldId id="272"/>
            <p14:sldId id="358"/>
            <p14:sldId id="274"/>
            <p14:sldId id="275"/>
            <p14:sldId id="295"/>
            <p14:sldId id="343"/>
            <p14:sldId id="294"/>
            <p14:sldId id="296"/>
            <p14:sldId id="276"/>
            <p14:sldId id="345"/>
            <p14:sldId id="344"/>
            <p14:sldId id="362"/>
            <p14:sldId id="278"/>
            <p14:sldId id="318"/>
            <p14:sldId id="297"/>
            <p14:sldId id="319"/>
            <p14:sldId id="354"/>
            <p14:sldId id="355"/>
            <p14:sldId id="392"/>
            <p14:sldId id="298"/>
            <p14:sldId id="359"/>
            <p14:sldId id="380"/>
            <p14:sldId id="382"/>
            <p14:sldId id="383"/>
            <p14:sldId id="384"/>
            <p14:sldId id="385"/>
            <p14:sldId id="386"/>
            <p14:sldId id="387"/>
            <p14:sldId id="388"/>
            <p14:sldId id="381"/>
            <p14:sldId id="393"/>
            <p14:sldId id="299"/>
            <p14:sldId id="321"/>
            <p14:sldId id="389"/>
            <p14:sldId id="360"/>
            <p14:sldId id="390"/>
            <p14:sldId id="394"/>
            <p14:sldId id="301"/>
            <p14:sldId id="328"/>
            <p14:sldId id="322"/>
            <p14:sldId id="391"/>
            <p14:sldId id="395"/>
            <p14:sldId id="300"/>
            <p14:sldId id="279"/>
            <p14:sldId id="280"/>
            <p14:sldId id="311"/>
            <p14:sldId id="365"/>
            <p14:sldId id="366"/>
            <p14:sldId id="367"/>
            <p14:sldId id="281"/>
            <p14:sldId id="369"/>
            <p14:sldId id="397"/>
            <p14:sldId id="396"/>
            <p14:sldId id="374"/>
            <p14:sldId id="376"/>
            <p14:sldId id="370"/>
            <p14:sldId id="375"/>
            <p14:sldId id="377"/>
            <p14:sldId id="398"/>
            <p14:sldId id="399"/>
            <p14:sldId id="400"/>
            <p14:sldId id="379"/>
            <p14:sldId id="371"/>
            <p14:sldId id="378"/>
            <p14:sldId id="303"/>
            <p14:sldId id="330"/>
            <p14:sldId id="304"/>
            <p14:sldId id="331"/>
            <p14:sldId id="302"/>
            <p14:sldId id="329"/>
            <p14:sldId id="305"/>
            <p14:sldId id="332"/>
            <p14:sldId id="373"/>
            <p14:sldId id="282"/>
            <p14:sldId id="348"/>
            <p14:sldId id="349"/>
            <p14:sldId id="350"/>
            <p14:sldId id="283"/>
            <p14:sldId id="284"/>
            <p14:sldId id="285"/>
            <p14:sldId id="286"/>
            <p14:sldId id="288"/>
            <p14:sldId id="346"/>
            <p14:sldId id="289"/>
            <p14:sldId id="372"/>
            <p14:sldId id="291"/>
            <p14:sldId id="292"/>
            <p14:sldId id="306"/>
            <p14:sldId id="352"/>
            <p14:sldId id="353"/>
            <p14:sldId id="351"/>
            <p14:sldId id="312"/>
            <p14:sldId id="3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69C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52"/>
    <p:restoredTop sz="61798"/>
  </p:normalViewPr>
  <p:slideViewPr>
    <p:cSldViewPr snapToGrid="0">
      <p:cViewPr varScale="1">
        <p:scale>
          <a:sx n="94" d="100"/>
          <a:sy n="94" d="100"/>
        </p:scale>
        <p:origin x="5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comments/modernComment_118_D6BA0365.xml><?xml version="1.0" encoding="utf-8"?>
<p188:cmLst xmlns:a="http://schemas.openxmlformats.org/drawingml/2006/main" xmlns:r="http://schemas.openxmlformats.org/officeDocument/2006/relationships" xmlns:p188="http://schemas.microsoft.com/office/powerpoint/2018/8/main">
  <p188:cm id="{504BFFB2-3D15-4E4E-B29A-FF8FEE05608E}" authorId="{E190014E-00EA-F9D5-823C-A32FF1CBF0B9}" created="2023-09-02T16:39:55.648">
    <pc:sldMkLst xmlns:pc="http://schemas.microsoft.com/office/powerpoint/2013/main/command">
      <pc:docMk/>
      <pc:sldMk cId="1154018757" sldId="280"/>
    </pc:sldMkLst>
    <p188:txBody>
      <a:bodyPr/>
      <a:lstStyle/>
      <a:p>
        <a:r>
          <a:rPr lang="en-US"/>
          <a:t>Add an example of 2 steps forward one step back</a:t>
        </a:r>
      </a:p>
    </p188:txBody>
  </p188:cm>
</p188:cmLst>
</file>

<file path=ppt/comments/modernComment_137_98396115.xml><?xml version="1.0" encoding="utf-8"?>
<p188:cmLst xmlns:a="http://schemas.openxmlformats.org/drawingml/2006/main" xmlns:r="http://schemas.openxmlformats.org/officeDocument/2006/relationships" xmlns:p188="http://schemas.microsoft.com/office/powerpoint/2018/8/main">
  <p188:cm id="{A604ACFD-1148-864B-B84E-7C90870AB0FC}" authorId="{E190014E-00EA-F9D5-823C-A32FF1CBF0B9}" status="resolved" created="2023-09-02T16:38:11.522">
    <ac:deMkLst xmlns:ac="http://schemas.microsoft.com/office/drawing/2013/main/command">
      <pc:docMk xmlns:pc="http://schemas.microsoft.com/office/powerpoint/2013/main/command"/>
      <pc:sldMk xmlns:pc="http://schemas.microsoft.com/office/powerpoint/2013/main/command" cId="4259084850" sldId="311"/>
      <ac:picMk id="4" creationId="{55EF8683-7A9F-0CD5-0DDB-ABF75F5C890F}"/>
    </ac:deMkLst>
    <p188:txBody>
      <a:bodyPr/>
      <a:lstStyle/>
      <a:p>
        <a:r>
          <a:rPr lang="en-US"/>
          <a:t>Trim the front and end of this short video and maybe speed it up to only take about 3 - 4 seconds</a:t>
        </a:r>
      </a:p>
    </p188:txBody>
  </p188:cm>
</p188:cmLst>
</file>

<file path=ppt/comments/modernComment_13A_9D185DA7.xml><?xml version="1.0" encoding="utf-8"?>
<p188:cmLst xmlns:a="http://schemas.openxmlformats.org/drawingml/2006/main" xmlns:r="http://schemas.openxmlformats.org/officeDocument/2006/relationships" xmlns:p188="http://schemas.microsoft.com/office/powerpoint/2018/8/main">
  <p188:cm id="{55B742B6-B936-AF4C-A27B-7DD70C24DBED}" authorId="{E190014E-00EA-F9D5-823C-A32FF1CBF0B9}" status="resolved" created="2023-08-26T15:38:34.742" complete="100000">
    <pc:sldMkLst xmlns:pc="http://schemas.microsoft.com/office/powerpoint/2013/main/command">
      <pc:docMk/>
      <pc:sldMk cId="2635619751" sldId="314"/>
    </pc:sldMkLst>
    <p188:txBody>
      <a:bodyPr/>
      <a:lstStyle/>
      <a:p>
        <a:r>
          <a:rPr lang="en-US"/>
          <a:t>Zoom in on the owner and status change as that’s the important piece</a:t>
        </a:r>
      </a:p>
    </p188:txBody>
  </p188:cm>
</p188:cmLst>
</file>

<file path=ppt/comments/modernComment_13F_B7078496.xml><?xml version="1.0" encoding="utf-8"?>
<p188:cmLst xmlns:a="http://schemas.openxmlformats.org/drawingml/2006/main" xmlns:r="http://schemas.openxmlformats.org/officeDocument/2006/relationships" xmlns:p188="http://schemas.microsoft.com/office/powerpoint/2018/8/main">
  <p188:cm id="{C8F72FAA-7735-4D4A-9FC7-221504D03E35}" authorId="{E190014E-00EA-F9D5-823C-A32FF1CBF0B9}" status="resolved" created="2023-09-03T19:17:24.757" complete="100000">
    <pc:sldMkLst xmlns:pc="http://schemas.microsoft.com/office/powerpoint/2013/main/command">
      <pc:docMk/>
      <pc:sldMk cId="3070723222" sldId="319"/>
    </pc:sldMkLst>
    <p188:txBody>
      <a:bodyPr/>
      <a:lstStyle/>
      <a:p>
        <a:r>
          <a:rPr lang="en-US"/>
          <a:t>Split this into 3 or 4 slides</a:t>
        </a:r>
      </a:p>
    </p188:txBody>
  </p188:cm>
</p188:cmLst>
</file>

<file path=ppt/comments/modernComment_142_E55A7084.xml><?xml version="1.0" encoding="utf-8"?>
<p188:cmLst xmlns:a="http://schemas.openxmlformats.org/drawingml/2006/main" xmlns:r="http://schemas.openxmlformats.org/officeDocument/2006/relationships" xmlns:p188="http://schemas.microsoft.com/office/powerpoint/2018/8/main">
  <p188:cm id="{1735EE4B-D879-7B49-AB47-DBEF64618A5E}" authorId="{E190014E-00EA-F9D5-823C-A32FF1CBF0B9}" status="resolved" created="2023-08-19T15:20:31.896" complete="100000">
    <pc:sldMkLst xmlns:pc="http://schemas.microsoft.com/office/powerpoint/2013/main/command">
      <pc:docMk/>
      <pc:sldMk cId="3847909508" sldId="322"/>
    </pc:sldMkLst>
    <p188:replyLst>
      <p188:reply id="{3CB2E2B2-9759-D940-947F-A7261E3C6B60}" authorId="{E190014E-00EA-F9D5-823C-A32FF1CBF0B9}" created="2023-09-02T16:35:25.425">
        <p188:txBody>
          <a:bodyPr/>
          <a:lstStyle/>
          <a:p>
            <a:r>
              <a:rPr lang="en-US"/>
              <a:t>supports_paramstyle_pyformat</a:t>
            </a:r>
          </a:p>
        </p188:txBody>
      </p188:reply>
    </p188:replyLst>
    <p188:txBody>
      <a:bodyPr/>
      <a:lstStyle/>
      <a:p>
        <a:r>
          <a:rPr lang="en-US"/>
          <a:t>Which flag? </a:t>
        </a:r>
      </a:p>
    </p188:txBody>
  </p188:cm>
</p188:cmLst>
</file>

<file path=ppt/comments/modernComment_149_CC28BB25.xml><?xml version="1.0" encoding="utf-8"?>
<p188:cmLst xmlns:a="http://schemas.openxmlformats.org/drawingml/2006/main" xmlns:r="http://schemas.openxmlformats.org/officeDocument/2006/relationships" xmlns:p188="http://schemas.microsoft.com/office/powerpoint/2018/8/main">
  <p188:cm id="{BBD5C998-0065-7D49-A15C-F9537E081AB1}" authorId="{E190014E-00EA-F9D5-823C-A32FF1CBF0B9}" created="2023-09-16T16:46:39.547">
    <pc:sldMkLst xmlns:pc="http://schemas.microsoft.com/office/powerpoint/2013/main/command">
      <pc:docMk/>
      <pc:sldMk cId="3425221413" sldId="329"/>
    </pc:sldMkLst>
    <p188:txBody>
      <a:bodyPr/>
      <a:lstStyle/>
      <a:p>
        <a:r>
          <a:rPr lang="en-US"/>
          <a:t>Really need to clean this up</a:t>
        </a:r>
      </a:p>
    </p188:txBody>
  </p188:cm>
</p188:cmLst>
</file>

<file path=ppt/comments/modernComment_14C_A6D56947.xml><?xml version="1.0" encoding="utf-8"?>
<p188:cmLst xmlns:a="http://schemas.openxmlformats.org/drawingml/2006/main" xmlns:r="http://schemas.openxmlformats.org/officeDocument/2006/relationships" xmlns:p188="http://schemas.microsoft.com/office/powerpoint/2018/8/main">
  <p188:cm id="{32CE064F-5FE0-3E40-9CD0-89EB5BAE668D}" authorId="{E190014E-00EA-F9D5-823C-A32FF1CBF0B9}" created="2023-09-02T16:44:47.648">
    <pc:sldMkLst xmlns:pc="http://schemas.microsoft.com/office/powerpoint/2013/main/command">
      <pc:docMk/>
      <pc:sldMk cId="2799003975" sldId="332"/>
    </pc:sldMkLst>
    <p188:replyLst>
      <p188:reply id="{48CDD425-B7F4-B041-B210-83D83DDF964E}" authorId="{E190014E-00EA-F9D5-823C-A32FF1CBF0B9}" created="2023-09-03T19:49:54.430">
        <p188:txBody>
          <a:bodyPr/>
          <a:lstStyle/>
          <a:p>
            <a:r>
              <a:rPr lang="en-US"/>
              <a:t>I’m not seeing where/how this was done. </a:t>
            </a:r>
          </a:p>
        </p188:txBody>
      </p188:reply>
    </p188:replyLst>
    <p188:txBody>
      <a:bodyPr/>
      <a:lstStyle/>
      <a:p>
        <a:r>
          <a:rPr lang="en-US"/>
          <a:t>Add example of simplified comments</a:t>
        </a:r>
      </a:p>
    </p188:txBody>
  </p188:cm>
</p188:cmLst>
</file>

<file path=ppt/comments/modernComment_162_BE7A47D6.xml><?xml version="1.0" encoding="utf-8"?>
<p188:cmLst xmlns:a="http://schemas.openxmlformats.org/drawingml/2006/main" xmlns:r="http://schemas.openxmlformats.org/officeDocument/2006/relationships" xmlns:p188="http://schemas.microsoft.com/office/powerpoint/2018/8/main">
  <p188:cm id="{078B6C83-FB30-0B42-BB14-3980D117A085}" authorId="{E190014E-00EA-F9D5-823C-A32FF1CBF0B9}" status="resolved" created="2023-09-03T19:17:24.757">
    <pc:sldMkLst xmlns:pc="http://schemas.microsoft.com/office/powerpoint/2013/main/command">
      <pc:docMk/>
      <pc:sldMk cId="3070723222" sldId="319"/>
    </pc:sldMkLst>
    <p188:txBody>
      <a:bodyPr/>
      <a:lstStyle/>
      <a:p>
        <a:r>
          <a:rPr lang="en-US"/>
          <a:t>Split this into 3 or 4 slides</a:t>
        </a:r>
      </a:p>
    </p188:txBody>
  </p188:cm>
</p188:cmLst>
</file>

<file path=ppt/comments/modernComment_163_37A1711.xml><?xml version="1.0" encoding="utf-8"?>
<p188:cmLst xmlns:a="http://schemas.openxmlformats.org/drawingml/2006/main" xmlns:r="http://schemas.openxmlformats.org/officeDocument/2006/relationships" xmlns:p188="http://schemas.microsoft.com/office/powerpoint/2018/8/main">
  <p188:cm id="{98DB3F07-B129-ED4F-9089-0937EC434DAE}" authorId="{E190014E-00EA-F9D5-823C-A32FF1CBF0B9}" status="resolved" created="2023-09-03T19:17:24.757">
    <pc:sldMkLst xmlns:pc="http://schemas.microsoft.com/office/powerpoint/2013/main/command">
      <pc:docMk/>
      <pc:sldMk cId="3070723222" sldId="319"/>
    </pc:sldMkLst>
    <p188:txBody>
      <a:bodyPr/>
      <a:lstStyle/>
      <a:p>
        <a:r>
          <a:rPr lang="en-US"/>
          <a:t>Split this into 3 or 4 slides</a:t>
        </a:r>
      </a:p>
    </p188:txBody>
  </p188:cm>
</p188:cmLst>
</file>

<file path=ppt/comments/modernComment_16A_A18C5F2D.xml><?xml version="1.0" encoding="utf-8"?>
<p188:cmLst xmlns:a="http://schemas.openxmlformats.org/drawingml/2006/main" xmlns:r="http://schemas.openxmlformats.org/officeDocument/2006/relationships" xmlns:p188="http://schemas.microsoft.com/office/powerpoint/2018/8/main">
  <p188:cm id="{ED3CB9BC-12E1-A44C-A7C4-6E337758DD08}" authorId="{E190014E-00EA-F9D5-823C-A32FF1CBF0B9}" created="2023-09-10T15:14:54.437">
    <pc:sldMkLst xmlns:pc="http://schemas.microsoft.com/office/powerpoint/2013/main/command">
      <pc:docMk/>
      <pc:sldMk cId="2710331181" sldId="362"/>
    </pc:sldMkLst>
    <p188:txBody>
      <a:bodyPr/>
      <a:lstStyle/>
      <a:p>
        <a:r>
          <a:rPr lang="en-US"/>
          <a:t>What issue was this related to?</a:t>
        </a:r>
      </a:p>
    </p188:txBody>
  </p188:cm>
</p188:cmLst>
</file>

<file path=ppt/comments/modernComment_171_DCA66242.xml><?xml version="1.0" encoding="utf-8"?>
<p188:cmLst xmlns:a="http://schemas.openxmlformats.org/drawingml/2006/main" xmlns:r="http://schemas.openxmlformats.org/officeDocument/2006/relationships" xmlns:p188="http://schemas.microsoft.com/office/powerpoint/2018/8/main">
  <p188:cm id="{A3A5DEB5-B3D7-E745-8993-C14098BBAAD1}" authorId="{E190014E-00EA-F9D5-823C-A32FF1CBF0B9}" created="2023-09-10T16:18:31.753">
    <pc:sldMkLst xmlns:pc="http://schemas.microsoft.com/office/powerpoint/2013/main/command">
      <pc:docMk/>
      <pc:sldMk cId="3701891650" sldId="369"/>
    </pc:sldMkLst>
    <p188:txBody>
      <a:bodyPr/>
      <a:lstStyle/>
      <a:p>
        <a:r>
          <a:rPr lang="en-US"/>
          <a:t>https://github.com/django/django/pull/16243</a:t>
        </a:r>
      </a:p>
    </p188:txBody>
  </p188:cm>
</p188:cmLst>
</file>

<file path=ppt/comments/modernComment_172_1F62C818.xml><?xml version="1.0" encoding="utf-8"?>
<p188:cmLst xmlns:a="http://schemas.openxmlformats.org/drawingml/2006/main" xmlns:r="http://schemas.openxmlformats.org/officeDocument/2006/relationships" xmlns:p188="http://schemas.microsoft.com/office/powerpoint/2018/8/main">
  <p188:cm id="{E08851F5-1512-EC4C-B39F-0E8231615DBD}" authorId="{E190014E-00EA-F9D5-823C-A32FF1CBF0B9}" created="2023-09-10T16:18:40.976">
    <pc:sldMkLst xmlns:pc="http://schemas.microsoft.com/office/powerpoint/2013/main/command">
      <pc:docMk/>
      <pc:sldMk cId="526567448" sldId="370"/>
    </pc:sldMkLst>
    <p188:txBody>
      <a:bodyPr/>
      <a:lstStyle/>
      <a:p>
        <a:r>
          <a:rPr lang="en-US"/>
          <a:t>https://github.com/django/django/pull/16243</a:t>
        </a:r>
      </a:p>
    </p188:txBody>
  </p188:cm>
</p188:cmLst>
</file>

<file path=ppt/comments/modernComment_173_A1190E2B.xml><?xml version="1.0" encoding="utf-8"?>
<p188:cmLst xmlns:a="http://schemas.openxmlformats.org/drawingml/2006/main" xmlns:r="http://schemas.openxmlformats.org/officeDocument/2006/relationships" xmlns:p188="http://schemas.microsoft.com/office/powerpoint/2018/8/main">
  <p188:cm id="{ABB8D751-311F-4D43-A04C-A1FD07107866}" authorId="{E190014E-00EA-F9D5-823C-A32FF1CBF0B9}" status="resolved" created="2023-09-10T16:19:20.560" complete="100000">
    <ac:deMkLst xmlns:ac="http://schemas.microsoft.com/office/drawing/2013/main/command">
      <pc:docMk xmlns:pc="http://schemas.microsoft.com/office/powerpoint/2013/main/command"/>
      <pc:sldMk xmlns:pc="http://schemas.microsoft.com/office/powerpoint/2013/main/command" cId="2702773803" sldId="371"/>
      <ac:spMk id="2" creationId="{77E1189F-A954-A532-AF78-EBBB8EBA7641}"/>
    </ac:deMkLst>
    <p188:txBody>
      <a:bodyPr/>
      <a:lstStyle/>
      <a:p>
        <a:r>
          <a:rPr lang="en-US"/>
          <a:t>https://github.com/python/cpython/pull/99078</a:t>
        </a:r>
      </a:p>
    </p188:txBody>
  </p188:cm>
</p188:cmLst>
</file>

<file path=ppt/comments/modernComment_174_92859413.xml><?xml version="1.0" encoding="utf-8"?>
<p188:cmLst xmlns:a="http://schemas.openxmlformats.org/drawingml/2006/main" xmlns:r="http://schemas.openxmlformats.org/officeDocument/2006/relationships" xmlns:p188="http://schemas.microsoft.com/office/powerpoint/2018/8/main">
  <p188:cm id="{91A80F56-167A-B943-AC6F-A0F4544D726F}" authorId="{E190014E-00EA-F9D5-823C-A32FF1CBF0B9}" created="2023-09-10T16:21:51.287">
    <pc:sldMkLst xmlns:pc="http://schemas.microsoft.com/office/powerpoint/2013/main/command">
      <pc:docMk/>
      <pc:sldMk cId="2340535651" sldId="287"/>
    </pc:sldMkLst>
    <p188:txBody>
      <a:bodyPr/>
      <a:lstStyle/>
      <a:p>
        <a:r>
          <a:rPr lang="en-US"/>
          <a:t>https://code.djangoproject.com/query?owner=~nobody&amp;status=assigned&amp;status=new&amp;col=id&amp;col=summary&amp;col=status&amp;col=owner&amp;col=type&amp;col=component&amp;col=version&amp;desc=1&amp;order=id</a:t>
        </a:r>
      </a:p>
    </p188:txBody>
  </p188:cm>
</p188:cmLst>
</file>

<file path=ppt/comments/modernComment_176_E67C5539.xml><?xml version="1.0" encoding="utf-8"?>
<p188:cmLst xmlns:a="http://schemas.openxmlformats.org/drawingml/2006/main" xmlns:r="http://schemas.openxmlformats.org/officeDocument/2006/relationships" xmlns:p188="http://schemas.microsoft.com/office/powerpoint/2018/8/main">
  <p188:cm id="{61594140-E36B-9143-8BF1-0F1F1735138C}" authorId="{E190014E-00EA-F9D5-823C-A32FF1CBF0B9}" created="2023-09-10T16:18:31.753">
    <pc:sldMkLst xmlns:pc="http://schemas.microsoft.com/office/powerpoint/2013/main/command">
      <pc:docMk/>
      <pc:sldMk cId="3701891650" sldId="369"/>
    </pc:sldMkLst>
    <p188:txBody>
      <a:bodyPr/>
      <a:lstStyle/>
      <a:p>
        <a:r>
          <a:rPr lang="en-US"/>
          <a:t>https://github.com/django/django/pull/16243</a:t>
        </a:r>
      </a:p>
    </p188:txBody>
  </p188:cm>
</p188:cmLst>
</file>

<file path=ppt/comments/modernComment_177_FF91F3AE.xml><?xml version="1.0" encoding="utf-8"?>
<p188:cmLst xmlns:a="http://schemas.openxmlformats.org/drawingml/2006/main" xmlns:r="http://schemas.openxmlformats.org/officeDocument/2006/relationships" xmlns:p188="http://schemas.microsoft.com/office/powerpoint/2018/8/main">
  <p188:cm id="{CC83EFC8-1233-194C-A3B8-ED1A931387C9}" authorId="{E190014E-00EA-F9D5-823C-A32FF1CBF0B9}" created="2023-09-10T16:18:40.976">
    <pc:sldMkLst xmlns:pc="http://schemas.microsoft.com/office/powerpoint/2013/main/command">
      <pc:docMk/>
      <pc:sldMk cId="526567448" sldId="370"/>
    </pc:sldMkLst>
    <p188:txBody>
      <a:bodyPr/>
      <a:lstStyle/>
      <a:p>
        <a:r>
          <a:rPr lang="en-US"/>
          <a:t>https://github.com/django/django/pull/16243</a:t>
        </a:r>
      </a:p>
    </p188:txBody>
  </p188:cm>
</p188:cmLst>
</file>

<file path=ppt/comments/modernComment_178_5D877C58.xml><?xml version="1.0" encoding="utf-8"?>
<p188:cmLst xmlns:a="http://schemas.openxmlformats.org/drawingml/2006/main" xmlns:r="http://schemas.openxmlformats.org/officeDocument/2006/relationships" xmlns:p188="http://schemas.microsoft.com/office/powerpoint/2018/8/main">
  <p188:cm id="{542E79FC-E04A-5248-830B-67D2BFD052F6}" authorId="{E190014E-00EA-F9D5-823C-A32FF1CBF0B9}" created="2023-09-10T16:18:31.753">
    <pc:sldMkLst xmlns:pc="http://schemas.microsoft.com/office/powerpoint/2013/main/command">
      <pc:docMk/>
      <pc:sldMk cId="3701891650" sldId="369"/>
    </pc:sldMkLst>
    <p188:txBody>
      <a:bodyPr/>
      <a:lstStyle/>
      <a:p>
        <a:r>
          <a:rPr lang="en-US"/>
          <a:t>https://github.com/django/django/pull/16243</a:t>
        </a:r>
      </a:p>
    </p188:txBody>
  </p188:cm>
</p188:cmLst>
</file>

<file path=ppt/comments/modernComment_179_7ECA15C3.xml><?xml version="1.0" encoding="utf-8"?>
<p188:cmLst xmlns:a="http://schemas.openxmlformats.org/drawingml/2006/main" xmlns:r="http://schemas.openxmlformats.org/officeDocument/2006/relationships" xmlns:p188="http://schemas.microsoft.com/office/powerpoint/2018/8/main">
  <p188:cm id="{E58CE7FC-CC1D-6D40-B59D-B8B13BE09B1A}" authorId="{E190014E-00EA-F9D5-823C-A32FF1CBF0B9}" created="2023-09-10T16:18:40.976">
    <pc:sldMkLst xmlns:pc="http://schemas.microsoft.com/office/powerpoint/2013/main/command">
      <pc:docMk/>
      <pc:sldMk cId="526567448" sldId="370"/>
    </pc:sldMkLst>
    <p188:txBody>
      <a:bodyPr/>
      <a:lstStyle/>
      <a:p>
        <a:r>
          <a:rPr lang="en-US"/>
          <a:t>https://github.com/django/django/pull/16243</a:t>
        </a:r>
      </a:p>
    </p188:txBody>
  </p188:cm>
</p188:cmLst>
</file>

<file path=ppt/comments/modernComment_181_E82B2A6B.xml><?xml version="1.0" encoding="utf-8"?>
<p188:cmLst xmlns:a="http://schemas.openxmlformats.org/drawingml/2006/main" xmlns:r="http://schemas.openxmlformats.org/officeDocument/2006/relationships" xmlns:p188="http://schemas.microsoft.com/office/powerpoint/2018/8/main">
  <p188:cm id="{F722C4DE-3C4A-3B4E-9D33-1B3763294950}" authorId="{E190014E-00EA-F9D5-823C-A32FF1CBF0B9}" created="2023-09-16T15:37:53.978">
    <pc:sldMkLst xmlns:pc="http://schemas.microsoft.com/office/powerpoint/2013/main/command">
      <pc:docMk/>
      <pc:sldMk cId="3895143019" sldId="385"/>
    </pc:sldMkLst>
    <p188:txBody>
      <a:bodyPr/>
      <a:lstStyle/>
      <a:p>
        <a:r>
          <a:rPr lang="en-US"/>
          <a:t>Should I put the actual code of the method here?</a:t>
        </a:r>
      </a:p>
    </p188:txBody>
  </p188:cm>
</p188:cmLst>
</file>

<file path=ppt/comments/modernComment_188_2BD5832A.xml><?xml version="1.0" encoding="utf-8"?>
<p188:cmLst xmlns:a="http://schemas.openxmlformats.org/drawingml/2006/main" xmlns:r="http://schemas.openxmlformats.org/officeDocument/2006/relationships" xmlns:p188="http://schemas.microsoft.com/office/powerpoint/2018/8/main">
  <p188:cm id="{20B4F933-DBA1-B844-AB59-74B13884A494}" authorId="{E190014E-00EA-F9D5-823C-A32FF1CBF0B9}" created="2023-09-16T16:33:26.191">
    <pc:sldMkLst xmlns:pc="http://schemas.microsoft.com/office/powerpoint/2013/main/command">
      <pc:docMk/>
      <pc:sldMk cId="735413034" sldId="392"/>
    </pc:sldMkLst>
    <p188:txBody>
      <a:bodyPr/>
      <a:lstStyle/>
      <a:p>
        <a:r>
          <a:rPr lang="en-US"/>
          <a:t>Need to figure out how to have the items not going to be discussed to be slightly lighter</a:t>
        </a:r>
      </a:p>
    </p188:txBody>
  </p188:cm>
</p188:cmLst>
</file>

<file path=ppt/comments/modernComment_18C_FAF66B24.xml><?xml version="1.0" encoding="utf-8"?>
<p188:cmLst xmlns:a="http://schemas.openxmlformats.org/drawingml/2006/main" xmlns:r="http://schemas.openxmlformats.org/officeDocument/2006/relationships" xmlns:p188="http://schemas.microsoft.com/office/powerpoint/2018/8/main">
  <p188:cm id="{07FCBE4C-A3BB-D945-83C2-4A8FAC4B78E4}" authorId="{E190014E-00EA-F9D5-823C-A32FF1CBF0B9}" created="2023-09-10T16:18:31.753">
    <pc:sldMkLst xmlns:pc="http://schemas.microsoft.com/office/powerpoint/2013/main/command">
      <pc:docMk/>
      <pc:sldMk cId="3701891650" sldId="369"/>
    </pc:sldMkLst>
    <p188:txBody>
      <a:bodyPr/>
      <a:lstStyle/>
      <a:p>
        <a:r>
          <a:rPr lang="en-US"/>
          <a:t>https://github.com/django/django/pull/16243</a:t>
        </a:r>
      </a:p>
    </p188:txBody>
  </p188:cm>
</p188:cmLst>
</file>

<file path=ppt/comments/modernComment_18D_1B18B808.xml><?xml version="1.0" encoding="utf-8"?>
<p188:cmLst xmlns:a="http://schemas.openxmlformats.org/drawingml/2006/main" xmlns:r="http://schemas.openxmlformats.org/officeDocument/2006/relationships" xmlns:p188="http://schemas.microsoft.com/office/powerpoint/2018/8/main">
  <p188:cm id="{598B93E5-045A-1347-80A8-BA40AF032C5A}" authorId="{E190014E-00EA-F9D5-823C-A32FF1CBF0B9}" created="2023-09-10T16:18:31.753">
    <pc:sldMkLst xmlns:pc="http://schemas.microsoft.com/office/powerpoint/2013/main/command">
      <pc:docMk/>
      <pc:sldMk cId="3701891650" sldId="369"/>
    </pc:sldMkLst>
    <p188:txBody>
      <a:bodyPr/>
      <a:lstStyle/>
      <a:p>
        <a:r>
          <a:rPr lang="en-US"/>
          <a:t>https://github.com/django/django/pull/16243</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15:18:26.269"/>
    </inkml:context>
    <inkml:brush xml:id="br0">
      <inkml:brushProperty name="width" value="0.05" units="cm"/>
      <inkml:brushProperty name="height" value="0.05" units="cm"/>
    </inkml:brush>
  </inkml:definitions>
  <inkml:trace contextRef="#ctx0" brushRef="#br0">1 0 24575,'12'0'0,"1"0"0,7 0 0,-5 0 0,21 0 0,-20 0 0,21 0 0,-23 0 0,7 0 0,-1 0 0,2 0 0,8 0 0,-8 0 0,14 0 0,-13 0 0,15 0 0,9 0 0,-5 0 0,16 0 0,-10 0 0,9 0 0,14 0 0,2 0 0,8 0 0,0 0 0,2 0 0,-1 0 0,10 0 0,-29 0 0,15 0 0,-27 0 0,6 0 0,-17 0 0,7 0 0,-17 0 0,16 0 0,-14 0 0,13 0 0,-5 0 0,-1 0 0,8 0 0,-7 0 0,8 0 0,9 0 0,-8 0 0,9 0 0,1 0 0,-10 0 0,9 0 0,-10 0 0,-1 0 0,3 0 0,-12 0 0,9 0 0,-16 0 0,6 0 0,-8 0 0,-6 0 0,5 0 0,-15 0 0,8 0 0,-7 0 0,-1 0 0,0 0 0,0 0 0,8 0 0,-6 0 0,12 0 0,-12 0 0,4 0 0,2 0 0,-6 0 0,6 0 0,-8 0 0,0 0 0,-1 0 0,0 0 0,1 0 0,-7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9/14/23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slowly</a:t>
            </a:r>
          </a:p>
        </p:txBody>
      </p:sp>
      <p:sp>
        <p:nvSpPr>
          <p:cNvPr id="4" name="Slide Number Placeholder 3"/>
          <p:cNvSpPr>
            <a:spLocks noGrp="1"/>
          </p:cNvSpPr>
          <p:nvPr>
            <p:ph type="sldNum" sz="quarter" idx="5"/>
          </p:nvPr>
        </p:nvSpPr>
        <p:spPr/>
        <p:txBody>
          <a:bodyPr/>
          <a:lstStyle/>
          <a:p>
            <a:fld id="{5B105CD6-096C-EA40-9B31-0FFB08AC29C0}" type="slidenum">
              <a:rPr lang="en-US" smtClean="0"/>
              <a:t>1</a:t>
            </a:fld>
            <a:endParaRPr lang="en-US"/>
          </a:p>
        </p:txBody>
      </p:sp>
    </p:spTree>
    <p:extLst>
      <p:ext uri="{BB962C8B-B14F-4D97-AF65-F5344CB8AC3E}">
        <p14:creationId xmlns:p14="http://schemas.microsoft.com/office/powerpoint/2010/main" val="34807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Reviewing the Ticket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time reviewing the ticket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Then I spoke with Simon Charette about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 I added a comment to the ticket </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287849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Marking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comment on the issue thanking me for working on the ticket … the original reporter for the ticket!</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3813346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so excited that I let the world know about it on Twitter / X</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spent the rest of my time at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working on other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non-ORM related tickets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other Django related projects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When it was all over</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headed home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having been able to fix a bug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the ORM!!!!</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And I felt *really* good about this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This is a scene from the James Cameron movie Titanic (released December 19, 1997) when Leonardo </a:t>
            </a:r>
            <a:r>
              <a:rPr lang="en-US" b="0" dirty="0" err="1">
                <a:solidFill>
                  <a:srgbClr val="CCCCCC"/>
                </a:solidFill>
                <a:effectLst/>
                <a:latin typeface="Inconsolata NF Regular" pitchFamily="49" charset="77"/>
              </a:rPr>
              <a:t>Dicaprio’s</a:t>
            </a:r>
            <a:r>
              <a:rPr lang="en-US" b="0" dirty="0">
                <a:solidFill>
                  <a:srgbClr val="CCCCCC"/>
                </a:solidFill>
                <a:effectLst/>
                <a:latin typeface="Inconsolata NF Regular" pitchFamily="49" charset="77"/>
              </a:rPr>
              <a:t> character says, “I’m the king of the world!”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Funny Story … I’ve never seen this movie</a:t>
            </a: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 Berger is a member of the Django Security team</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18</a:t>
            </a:fld>
            <a:endParaRPr lang="en-US"/>
          </a:p>
        </p:txBody>
      </p:sp>
    </p:spTree>
    <p:extLst>
      <p:ext uri="{BB962C8B-B14F-4D97-AF65-F5344CB8AC3E}">
        <p14:creationId xmlns:p14="http://schemas.microsoft.com/office/powerpoint/2010/main" val="4036959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Oh No!</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faced with two potential choices:</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slowly</a:t>
            </a:r>
          </a:p>
          <a:p>
            <a:endParaRPr lang="en-US" dirty="0"/>
          </a:p>
          <a:p>
            <a:r>
              <a:rPr lang="en-US" dirty="0"/>
              <a:t>How many people are attending their first </a:t>
            </a:r>
            <a:r>
              <a:rPr lang="en-US" dirty="0" err="1"/>
              <a:t>DjangoCon</a:t>
            </a:r>
            <a:endParaRPr lang="en-US" dirty="0"/>
          </a:p>
          <a:p>
            <a:endParaRPr lang="en-US" dirty="0"/>
          </a:p>
          <a:p>
            <a:r>
              <a:rPr lang="en-US" dirty="0"/>
              <a:t>ACTION: Get a drink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7691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Ignore the bug. It had been a bug for YEARS … it was opened on January 19, 2009 (13 YEARS!!!!) 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Fix </a:t>
            </a:r>
          </a:p>
          <a:p>
            <a:pPr marL="0" indent="0">
              <a:buFontTx/>
              <a:buNone/>
            </a:pPr>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Try to work it on my “own”</a:t>
            </a: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also had lots of feelings surrounding the discovery of the bug still existing</a:t>
            </a: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1627302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Embarrassed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declared it fixed on Twitter</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people at the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Sprints ASK ME HOW I DID IT!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Take a sip of water</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Disappointed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felt like I let people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felt like I let *myself* down</a:t>
            </a: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Fear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Imposter Syndrome – Can I work on this on “my own”</a:t>
            </a:r>
          </a:p>
          <a:p>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ACTION: Take a sip of water</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then I remembered a talk that Carlton Gibson gave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2018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Entitled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“Your Web Framework Needs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It's a great talk and you should totally watch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here are the highlights that I got out of it</a:t>
            </a: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206653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vast majority of tickets are no harder than the work you do to solve every single day using Django</a:t>
            </a:r>
          </a:p>
          <a:p>
            <a:r>
              <a:rPr lang="en-US" dirty="0"/>
              <a:t>	a. Yes they need, time, thought, and a little bit of your love</a:t>
            </a:r>
          </a:p>
          <a:p>
            <a:r>
              <a:rPr lang="en-US" dirty="0"/>
              <a:t>	b. If you get stuck while trying to solve it you can ask for help!</a:t>
            </a:r>
          </a:p>
          <a:p>
            <a:r>
              <a:rPr lang="en-US" dirty="0"/>
              <a:t>ACTION: take a sip of water</a:t>
            </a:r>
          </a:p>
          <a:p>
            <a:r>
              <a:rPr lang="en-US" dirty="0"/>
              <a:t>2. The review process is hard </a:t>
            </a:r>
          </a:p>
          <a:p>
            <a:r>
              <a:rPr lang="en-US" dirty="0"/>
              <a:t>	a. … and everyone gets the same review process; </a:t>
            </a:r>
          </a:p>
          <a:p>
            <a:r>
              <a:rPr lang="en-US" dirty="0"/>
              <a:t>	b. it’s not personal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take a sip of water</a:t>
            </a:r>
          </a:p>
          <a:p>
            <a:r>
              <a:rPr lang="en-US" dirty="0"/>
              <a:t>3. You can do it. </a:t>
            </a:r>
          </a:p>
          <a:p>
            <a:r>
              <a:rPr lang="en-US" dirty="0"/>
              <a:t>	a. You are qualified! </a:t>
            </a:r>
          </a:p>
          <a:p>
            <a:r>
              <a:rPr lang="en-US" dirty="0"/>
              <a:t>	b. If you’ve spent time working on an issue you are the World Expert (ACTION: go to Next Slide)</a:t>
            </a:r>
          </a:p>
        </p:txBody>
      </p:sp>
      <p:sp>
        <p:nvSpPr>
          <p:cNvPr id="4" name="Slide Number Placeholder 3"/>
          <p:cNvSpPr>
            <a:spLocks noGrp="1"/>
          </p:cNvSpPr>
          <p:nvPr>
            <p:ph type="sldNum" sz="quarter" idx="5"/>
          </p:nvPr>
        </p:nvSpPr>
        <p:spPr/>
        <p:txBody>
          <a:bodyPr/>
          <a:lstStyle/>
          <a:p>
            <a:fld id="{5B105CD6-096C-EA40-9B31-0FFB08AC29C0}" type="slidenum">
              <a:rPr lang="en-US" smtClean="0"/>
              <a:t>27</a:t>
            </a:fld>
            <a:endParaRPr lang="en-US"/>
          </a:p>
        </p:txBody>
      </p:sp>
    </p:spTree>
    <p:extLst>
      <p:ext uri="{BB962C8B-B14F-4D97-AF65-F5344CB8AC3E}">
        <p14:creationId xmlns:p14="http://schemas.microsoft.com/office/powerpoint/2010/main" val="4062053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Advice from former Fellow Carlton Gibson to current Triage and Review team member Sarah Boyce before she was a member of the Triage and Review team</a:t>
            </a:r>
          </a:p>
        </p:txBody>
      </p:sp>
      <p:sp>
        <p:nvSpPr>
          <p:cNvPr id="4" name="Slide Number Placeholder 3"/>
          <p:cNvSpPr>
            <a:spLocks noGrp="1"/>
          </p:cNvSpPr>
          <p:nvPr>
            <p:ph type="sldNum" sz="quarter" idx="5"/>
          </p:nvPr>
        </p:nvSpPr>
        <p:spPr/>
        <p:txBody>
          <a:bodyPr/>
          <a:lstStyle/>
          <a:p>
            <a:fld id="{5B105CD6-096C-EA40-9B31-0FFB08AC29C0}" type="slidenum">
              <a:rPr lang="en-US" smtClean="0"/>
              <a:t>28</a:t>
            </a:fld>
            <a:endParaRPr lang="en-US"/>
          </a:p>
        </p:txBody>
      </p:sp>
    </p:spTree>
    <p:extLst>
      <p:ext uri="{BB962C8B-B14F-4D97-AF65-F5344CB8AC3E}">
        <p14:creationId xmlns:p14="http://schemas.microsoft.com/office/powerpoint/2010/main" val="310736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went to work on the ticket and did what most of us do when we’re assigned a Bug for work, or on a personal project</a:t>
            </a:r>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Cheley. </a:t>
            </a:r>
          </a:p>
          <a:p>
            <a:endParaRPr lang="en-US" dirty="0"/>
          </a:p>
          <a:p>
            <a:r>
              <a:rPr lang="en-US" dirty="0"/>
              <a:t>I work for a Medical Services Organization in Southern California. </a:t>
            </a:r>
          </a:p>
          <a:p>
            <a:endParaRPr lang="en-US" dirty="0"/>
          </a:p>
          <a:p>
            <a:r>
              <a:rPr lang="en-US" dirty="0"/>
              <a:t>Part of my duties include managing a team of web developers and one of our newer projects is an internal Django App</a:t>
            </a:r>
          </a:p>
          <a:p>
            <a:endParaRPr lang="en-US" dirty="0"/>
          </a:p>
          <a:p>
            <a:r>
              <a:rPr lang="en-US" dirty="0"/>
              <a:t>Today I’m going to talk about the fantastic experience I had in trying to fix a bug in the Django 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Get a drink of water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first, a side quest</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368152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31</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I was running against a Postgres database</a:t>
            </a:r>
          </a:p>
        </p:txBody>
      </p:sp>
      <p:sp>
        <p:nvSpPr>
          <p:cNvPr id="4" name="Slide Number Placeholder 3"/>
          <p:cNvSpPr>
            <a:spLocks noGrp="1"/>
          </p:cNvSpPr>
          <p:nvPr>
            <p:ph type="sldNum" sz="quarter" idx="5"/>
          </p:nvPr>
        </p:nvSpPr>
        <p:spPr/>
        <p:txBody>
          <a:bodyPr/>
          <a:lstStyle/>
          <a:p>
            <a:fld id="{5B105CD6-096C-EA40-9B31-0FFB08AC29C0}" type="slidenum">
              <a:rPr lang="en-US" smtClean="0"/>
              <a:t>32</a:t>
            </a:fld>
            <a:endParaRPr lang="en-US"/>
          </a:p>
        </p:txBody>
      </p:sp>
    </p:spTree>
    <p:extLst>
      <p:ext uri="{BB962C8B-B14F-4D97-AF65-F5344CB8AC3E}">
        <p14:creationId xmlns:p14="http://schemas.microsoft.com/office/powerpoint/2010/main" val="4231324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Read some docs</a:t>
            </a:r>
          </a:p>
        </p:txBody>
      </p:sp>
      <p:sp>
        <p:nvSpPr>
          <p:cNvPr id="4" name="Slide Number Placeholder 3"/>
          <p:cNvSpPr>
            <a:spLocks noGrp="1"/>
          </p:cNvSpPr>
          <p:nvPr>
            <p:ph type="sldNum" sz="quarter" idx="5"/>
          </p:nvPr>
        </p:nvSpPr>
        <p:spPr/>
        <p:txBody>
          <a:bodyPr/>
          <a:lstStyle/>
          <a:p>
            <a:fld id="{5B105CD6-096C-EA40-9B31-0FFB08AC29C0}" type="slidenum">
              <a:rPr lang="en-US" smtClean="0"/>
              <a:t>36</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to last line of the Stack Trace says</a:t>
            </a:r>
          </a:p>
          <a:p>
            <a:endParaRPr lang="en-US" dirty="0"/>
          </a:p>
          <a:p>
            <a:r>
              <a:rPr lang="en-US" dirty="0"/>
              <a:t>File "/Users/</a:t>
            </a:r>
            <a:r>
              <a:rPr lang="en-US" dirty="0" err="1"/>
              <a:t>ryan</a:t>
            </a:r>
            <a:r>
              <a:rPr lang="en-US" dirty="0"/>
              <a:t>/</a:t>
            </a:r>
            <a:r>
              <a:rPr lang="en-US" dirty="0" err="1"/>
              <a:t>PycharmProjects</a:t>
            </a:r>
            <a:r>
              <a:rPr lang="en-US" dirty="0"/>
              <a:t>/</a:t>
            </a:r>
            <a:r>
              <a:rPr lang="en-US" dirty="0" err="1"/>
              <a:t>tatisjr</a:t>
            </a:r>
            <a:r>
              <a:rPr lang="en-US" dirty="0"/>
              <a:t>/</a:t>
            </a:r>
            <a:r>
              <a:rPr lang="en-US" dirty="0" err="1"/>
              <a:t>venv</a:t>
            </a:r>
            <a:r>
              <a:rPr lang="en-US" dirty="0"/>
              <a:t>/lib/python3.9/site-packages/</a:t>
            </a:r>
            <a:r>
              <a:rPr lang="en-US" dirty="0" err="1"/>
              <a:t>django</a:t>
            </a:r>
            <a:r>
              <a:rPr lang="en-US" dirty="0"/>
              <a:t>/</a:t>
            </a:r>
            <a:r>
              <a:rPr lang="en-US" dirty="0" err="1"/>
              <a:t>db</a:t>
            </a:r>
            <a:r>
              <a:rPr lang="en-US" dirty="0"/>
              <a:t>/backends/sqlite3/</a:t>
            </a:r>
            <a:r>
              <a:rPr lang="en-US" dirty="0" err="1"/>
              <a:t>base.py</a:t>
            </a:r>
            <a:r>
              <a:rPr lang="en-US" dirty="0"/>
              <a:t>", line 357, in execute</a:t>
            </a:r>
          </a:p>
          <a:p>
            <a:r>
              <a:rPr lang="en-US" dirty="0"/>
              <a:t>    return </a:t>
            </a:r>
            <a:r>
              <a:rPr lang="en-US" dirty="0" err="1"/>
              <a:t>Database.Cursor.execute</a:t>
            </a:r>
            <a:r>
              <a:rPr lang="en-US" dirty="0"/>
              <a:t>(self, query, params)</a:t>
            </a:r>
          </a:p>
          <a:p>
            <a:endParaRPr lang="en-US" dirty="0"/>
          </a:p>
          <a:p>
            <a:r>
              <a:rPr lang="en-US" dirty="0"/>
              <a:t>So let’s start at Django.db.backends.sqlite3.base.py line 357</a:t>
            </a:r>
          </a:p>
        </p:txBody>
      </p:sp>
      <p:sp>
        <p:nvSpPr>
          <p:cNvPr id="4" name="Slide Number Placeholder 3"/>
          <p:cNvSpPr>
            <a:spLocks noGrp="1"/>
          </p:cNvSpPr>
          <p:nvPr>
            <p:ph type="sldNum" sz="quarter" idx="5"/>
          </p:nvPr>
        </p:nvSpPr>
        <p:spPr/>
        <p:txBody>
          <a:bodyPr/>
          <a:lstStyle/>
          <a:p>
            <a:fld id="{5B105CD6-096C-EA40-9B31-0FFB08AC29C0}" type="slidenum">
              <a:rPr lang="en-US" smtClean="0"/>
              <a:t>37</a:t>
            </a:fld>
            <a:endParaRPr lang="en-US"/>
          </a:p>
        </p:txBody>
      </p:sp>
    </p:spTree>
    <p:extLst>
      <p:ext uri="{BB962C8B-B14F-4D97-AF65-F5344CB8AC3E}">
        <p14:creationId xmlns:p14="http://schemas.microsoft.com/office/powerpoint/2010/main" val="1020439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38</a:t>
            </a:fld>
            <a:endParaRPr lang="en-US"/>
          </a:p>
        </p:txBody>
      </p:sp>
    </p:spTree>
    <p:extLst>
      <p:ext uri="{BB962C8B-B14F-4D97-AF65-F5344CB8AC3E}">
        <p14:creationId xmlns:p14="http://schemas.microsoft.com/office/powerpoint/2010/main" val="3303543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39</a:t>
            </a:fld>
            <a:endParaRPr lang="en-US"/>
          </a:p>
        </p:txBody>
      </p:sp>
    </p:spTree>
    <p:extLst>
      <p:ext uri="{BB962C8B-B14F-4D97-AF65-F5344CB8AC3E}">
        <p14:creationId xmlns:p14="http://schemas.microsoft.com/office/powerpoint/2010/main" val="2419351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2328"/>
                </a:solidFill>
                <a:effectLst/>
                <a:latin typeface="-apple-system"/>
              </a:rPr>
              <a:t>So it looks like it's checking to see if the regex is pre-compiled, and if it is it's saying don't use any flags, but if it's not pre-compiled you can use flags. Either way, it's returning </a:t>
            </a:r>
            <a:r>
              <a:rPr lang="en-US" dirty="0" err="1"/>
              <a:t>SimpleLazyObject</a:t>
            </a:r>
            <a:r>
              <a:rPr lang="en-US" b="0" i="0" dirty="0">
                <a:solidFill>
                  <a:srgbClr val="1F2328"/>
                </a:solidFill>
                <a:effectLst/>
                <a:latin typeface="-apple-system"/>
              </a:rPr>
              <a:t> object type which is defined in </a:t>
            </a:r>
            <a:r>
              <a:rPr lang="en-US" dirty="0" err="1"/>
              <a:t>django.utils.functional</a:t>
            </a:r>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40</a:t>
            </a:fld>
            <a:endParaRPr lang="en-US"/>
          </a:p>
        </p:txBody>
      </p:sp>
    </p:spTree>
    <p:extLst>
      <p:ext uri="{BB962C8B-B14F-4D97-AF65-F5344CB8AC3E}">
        <p14:creationId xmlns:p14="http://schemas.microsoft.com/office/powerpoint/2010/main" val="35632464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2830305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So it looks like it's checking to see if the regex is pre-compiled, and if it is it's saying don't use any flags, but if it's not pre-compiled you can use flags. Either way, it's returning </a:t>
            </a:r>
            <a:r>
              <a:rPr lang="en-US" dirty="0" err="1"/>
              <a:t>SimpleLazyObject</a:t>
            </a:r>
            <a:r>
              <a:rPr lang="en-US" b="0" i="0" dirty="0">
                <a:solidFill>
                  <a:srgbClr val="1F2328"/>
                </a:solidFill>
                <a:effectLst/>
                <a:latin typeface="-apple-system"/>
              </a:rPr>
              <a:t> object type which is defined in </a:t>
            </a:r>
            <a:r>
              <a:rPr lang="en-US" dirty="0" err="1"/>
              <a:t>django.utils.functional</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3489647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43</a:t>
            </a:fld>
            <a:endParaRPr lang="en-US"/>
          </a:p>
        </p:txBody>
      </p:sp>
    </p:spTree>
    <p:extLst>
      <p:ext uri="{BB962C8B-B14F-4D97-AF65-F5344CB8AC3E}">
        <p14:creationId xmlns:p14="http://schemas.microsoft.com/office/powerpoint/2010/main" val="2183857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When I was 15 (in 1993) my Boy Scout troop did a trip to Mt Whitney.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There I was ... at the top of the Mt Whitney Portal, 13,600 ft (4159 m) above sea level</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had spent the 7 days hiking to get here.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Drink Water</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was only 3 miles from the summit of Mt Whitney ... but I wasn't sure I could go any further.</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My hiking companions told me I didn't look so good. Truth be told, I didn't feel so good either.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Did I make it to the summit?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976878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45</a:t>
            </a:fld>
            <a:endParaRPr lang="en-US"/>
          </a:p>
        </p:txBody>
      </p:sp>
    </p:spTree>
    <p:extLst>
      <p:ext uri="{BB962C8B-B14F-4D97-AF65-F5344CB8AC3E}">
        <p14:creationId xmlns:p14="http://schemas.microsoft.com/office/powerpoint/2010/main" val="1774430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48</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2328"/>
                </a:solidFill>
                <a:effectLst/>
                <a:latin typeface="-apple-system"/>
              </a:rPr>
              <a:t>SO ... what needs to be done is to somehow transform the first string into the second, accounting for all of the ways that someone could put in a parameter set.</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49</a:t>
            </a:fld>
            <a:endParaRPr lang="en-US"/>
          </a:p>
        </p:txBody>
      </p:sp>
    </p:spTree>
    <p:extLst>
      <p:ext uri="{BB962C8B-B14F-4D97-AF65-F5344CB8AC3E}">
        <p14:creationId xmlns:p14="http://schemas.microsoft.com/office/powerpoint/2010/main" val="12097381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1872021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as the (paraphrased) saying goes, I had a problem so I used a Regular Expression and now I have two problems - </a:t>
            </a:r>
            <a:r>
              <a:rPr lang="en-US" b="1" i="0" dirty="0">
                <a:solidFill>
                  <a:srgbClr val="5F6368"/>
                </a:solidFill>
                <a:effectLst/>
                <a:latin typeface="Roboto" panose="02000000000000000000" pitchFamily="2" charset="0"/>
              </a:rPr>
              <a:t>Jamie </a:t>
            </a:r>
            <a:r>
              <a:rPr lang="en-US" b="1" i="0" dirty="0" err="1">
                <a:solidFill>
                  <a:srgbClr val="5F6368"/>
                </a:solidFill>
                <a:effectLst/>
                <a:latin typeface="Roboto" panose="02000000000000000000" pitchFamily="2" charset="0"/>
              </a:rPr>
              <a:t>Zawinski</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51</a:t>
            </a:fld>
            <a:endParaRPr lang="en-US"/>
          </a:p>
        </p:txBody>
      </p:sp>
    </p:spTree>
    <p:extLst>
      <p:ext uri="{BB962C8B-B14F-4D97-AF65-F5344CB8AC3E}">
        <p14:creationId xmlns:p14="http://schemas.microsoft.com/office/powerpoint/2010/main" val="26137820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52</a:t>
            </a:fld>
            <a:endParaRPr lang="en-US"/>
          </a:p>
        </p:txBody>
      </p:sp>
    </p:spTree>
    <p:extLst>
      <p:ext uri="{BB962C8B-B14F-4D97-AF65-F5344CB8AC3E}">
        <p14:creationId xmlns:p14="http://schemas.microsoft.com/office/powerpoint/2010/main" val="19751359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ACTION: Drink water</a:t>
            </a:r>
          </a:p>
          <a:p>
            <a:r>
              <a:rPr lang="en-US" b="0" dirty="0">
                <a:solidFill>
                  <a:srgbClr val="CCCCCC"/>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54</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55</a:t>
            </a:fld>
            <a:endParaRPr lang="en-US"/>
          </a:p>
        </p:txBody>
      </p:sp>
    </p:spTree>
    <p:extLst>
      <p:ext uri="{BB962C8B-B14F-4D97-AF65-F5344CB8AC3E}">
        <p14:creationId xmlns:p14="http://schemas.microsoft.com/office/powerpoint/2010/main" val="38211992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States to check</a:t>
            </a:r>
          </a:p>
          <a:p>
            <a:endParaRPr lang="en-US" dirty="0"/>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True. This should fail on the test </a:t>
            </a:r>
            <a:r>
              <a:rPr lang="en-US" b="0" i="0" dirty="0" err="1">
                <a:solidFill>
                  <a:srgbClr val="1F2328"/>
                </a:solidFill>
                <a:effectLst/>
                <a:latin typeface="-apple-system"/>
              </a:rPr>
              <a:t>test_pyformat_params</a:t>
            </a:r>
            <a:endParaRPr lang="en-US" b="0" i="0" dirty="0">
              <a:solidFill>
                <a:srgbClr val="1F2328"/>
              </a:solidFill>
              <a:effectLst/>
              <a:latin typeface="-apple-system"/>
            </a:endParaRP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True. This should pass on both tests</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56</a:t>
            </a:fld>
            <a:endParaRPr lang="en-US"/>
          </a:p>
        </p:txBody>
      </p:sp>
    </p:spTree>
    <p:extLst>
      <p:ext uri="{BB962C8B-B14F-4D97-AF65-F5344CB8AC3E}">
        <p14:creationId xmlns:p14="http://schemas.microsoft.com/office/powerpoint/2010/main" val="638775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I’ve been trying to make it to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since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2018: But, I had a work conference I had to attend.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2019: It happened again in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2020: I was *determined* to go in 2020 ... but we all know what happened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2021: I was able to attend the online version in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2022: And then I finally made it in person 2022 … And it was amazing.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1678105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57</a:t>
            </a:fld>
            <a:endParaRPr lang="en-US"/>
          </a:p>
        </p:txBody>
      </p:sp>
    </p:spTree>
    <p:extLst>
      <p:ext uri="{BB962C8B-B14F-4D97-AF65-F5344CB8AC3E}">
        <p14:creationId xmlns:p14="http://schemas.microsoft.com/office/powerpoint/2010/main" val="1113495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down what you’re learning as you’re learning … because we all do this, right?</a:t>
            </a:r>
          </a:p>
          <a:p>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I didn’t, until I saw Simon Willison talk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2022 titled, “Massively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59</a:t>
            </a:fld>
            <a:endParaRPr lang="en-US"/>
          </a:p>
        </p:txBody>
      </p:sp>
    </p:spTree>
    <p:extLst>
      <p:ext uri="{BB962C8B-B14F-4D97-AF65-F5344CB8AC3E}">
        <p14:creationId xmlns:p14="http://schemas.microsoft.com/office/powerpoint/2010/main" val="1210900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This talk included an idea called ‘public notes’.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highly recommend watching that talk and implementing the public notes idea</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This was the first time I used the idea,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but I've used it a few more times since then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as I try to learn about a thing.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I’ve even started doing it at my </a:t>
            </a:r>
            <a:r>
              <a:rPr lang="en-US" b="0" dirty="0" err="1">
                <a:solidFill>
                  <a:srgbClr val="CCCCCC"/>
                </a:solidFill>
                <a:effectLst/>
                <a:latin typeface="Inconsolata NF Regular" pitchFamily="49" charset="77"/>
              </a:rPr>
              <a:t>joby</a:t>
            </a:r>
            <a:r>
              <a:rPr lang="en-US" b="0" dirty="0">
                <a:solidFill>
                  <a:srgbClr val="CCCCCC"/>
                </a:solidFill>
                <a:effectLst/>
                <a:latin typeface="Inconsolata NF Regular" pitchFamily="49" charset="77"/>
              </a:rPr>
              <a:t>-job</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Essentially you use an issue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this case a GitHub issue)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as a spot to work through a problem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leave yourself breadcrumbs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for what you’ve tried and learned,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basically doing what you would do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60</a:t>
            </a:fld>
            <a:endParaRPr lang="en-US"/>
          </a:p>
        </p:txBody>
      </p:sp>
    </p:spTree>
    <p:extLst>
      <p:ext uri="{BB962C8B-B14F-4D97-AF65-F5344CB8AC3E}">
        <p14:creationId xmlns:p14="http://schemas.microsoft.com/office/powerpoint/2010/main" val="23188204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In my notes there’s a lot of back and forth, two steps backward, 1 step forward kind of things, but even looking at it now, I can see my thought process for how the bug ended up getting fixed</a:t>
            </a:r>
          </a:p>
        </p:txBody>
      </p:sp>
      <p:sp>
        <p:nvSpPr>
          <p:cNvPr id="4" name="Slide Number Placeholder 3"/>
          <p:cNvSpPr>
            <a:spLocks noGrp="1"/>
          </p:cNvSpPr>
          <p:nvPr>
            <p:ph type="sldNum" sz="quarter" idx="5"/>
          </p:nvPr>
        </p:nvSpPr>
        <p:spPr/>
        <p:txBody>
          <a:bodyPr/>
          <a:lstStyle/>
          <a:p>
            <a:fld id="{5B105CD6-096C-EA40-9B31-0FFB08AC29C0}" type="slidenum">
              <a:rPr lang="en-US" smtClean="0"/>
              <a:t>61</a:t>
            </a:fld>
            <a:endParaRPr lang="en-US"/>
          </a:p>
        </p:txBody>
      </p:sp>
    </p:spTree>
    <p:extLst>
      <p:ext uri="{BB962C8B-B14F-4D97-AF65-F5344CB8AC3E}">
        <p14:creationId xmlns:p14="http://schemas.microsoft.com/office/powerpoint/2010/main" val="673056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comments as a conversation to myself, back and forth from Oct 30, 2022 to Nov 8, 2022 (10 days!)</a:t>
            </a:r>
          </a:p>
        </p:txBody>
      </p:sp>
      <p:sp>
        <p:nvSpPr>
          <p:cNvPr id="4" name="Slide Number Placeholder 3"/>
          <p:cNvSpPr>
            <a:spLocks noGrp="1"/>
          </p:cNvSpPr>
          <p:nvPr>
            <p:ph type="sldNum" sz="quarter" idx="5"/>
          </p:nvPr>
        </p:nvSpPr>
        <p:spPr/>
        <p:txBody>
          <a:bodyPr/>
          <a:lstStyle/>
          <a:p>
            <a:fld id="{5B105CD6-096C-EA40-9B31-0FFB08AC29C0}" type="slidenum">
              <a:rPr lang="en-US" smtClean="0"/>
              <a:t>62</a:t>
            </a:fld>
            <a:endParaRPr lang="en-US"/>
          </a:p>
        </p:txBody>
      </p:sp>
    </p:spTree>
    <p:extLst>
      <p:ext uri="{BB962C8B-B14F-4D97-AF65-F5344CB8AC3E}">
        <p14:creationId xmlns:p14="http://schemas.microsoft.com/office/powerpoint/2010/main" val="5709967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Take a sip of water</a:t>
            </a:r>
          </a:p>
          <a:p>
            <a:endParaRPr lang="en-US" dirty="0"/>
          </a:p>
          <a:p>
            <a:r>
              <a:rPr lang="en-US" dirty="0"/>
              <a:t>Read each element</a:t>
            </a:r>
          </a:p>
          <a:p>
            <a:endParaRPr lang="en-US" dirty="0"/>
          </a:p>
          <a:p>
            <a:r>
              <a:rPr lang="en-US" dirty="0"/>
              <a:t>If this would have been all that was supplied I might have been a bit discouraged because honestly, I was a bit confused, but …</a:t>
            </a:r>
          </a:p>
        </p:txBody>
      </p:sp>
      <p:sp>
        <p:nvSpPr>
          <p:cNvPr id="4" name="Slide Number Placeholder 3"/>
          <p:cNvSpPr>
            <a:spLocks noGrp="1"/>
          </p:cNvSpPr>
          <p:nvPr>
            <p:ph type="sldNum" sz="quarter" idx="5"/>
          </p:nvPr>
        </p:nvSpPr>
        <p:spPr/>
        <p:txBody>
          <a:bodyPr/>
          <a:lstStyle/>
          <a:p>
            <a:fld id="{5B105CD6-096C-EA40-9B31-0FFB08AC29C0}" type="slidenum">
              <a:rPr lang="en-US" smtClean="0"/>
              <a:t>63</a:t>
            </a:fld>
            <a:endParaRPr lang="en-US"/>
          </a:p>
        </p:txBody>
      </p:sp>
    </p:spTree>
    <p:extLst>
      <p:ext uri="{BB962C8B-B14F-4D97-AF65-F5344CB8AC3E}">
        <p14:creationId xmlns:p14="http://schemas.microsoft.com/office/powerpoint/2010/main" val="38593584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Shia also left this in the comment</a:t>
            </a:r>
          </a:p>
        </p:txBody>
      </p:sp>
      <p:sp>
        <p:nvSpPr>
          <p:cNvPr id="4" name="Slide Number Placeholder 3"/>
          <p:cNvSpPr>
            <a:spLocks noGrp="1"/>
          </p:cNvSpPr>
          <p:nvPr>
            <p:ph type="sldNum" sz="quarter" idx="5"/>
          </p:nvPr>
        </p:nvSpPr>
        <p:spPr/>
        <p:txBody>
          <a:bodyPr/>
          <a:lstStyle/>
          <a:p>
            <a:fld id="{5B105CD6-096C-EA40-9B31-0FFB08AC29C0}" type="slidenum">
              <a:rPr lang="en-US" smtClean="0"/>
              <a:t>64</a:t>
            </a:fld>
            <a:endParaRPr lang="en-US"/>
          </a:p>
        </p:txBody>
      </p:sp>
    </p:spTree>
    <p:extLst>
      <p:ext uri="{BB962C8B-B14F-4D97-AF65-F5344CB8AC3E}">
        <p14:creationId xmlns:p14="http://schemas.microsoft.com/office/powerpoint/2010/main" val="30883620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Ultimately the fix was made, but it wasn’t just *me*. I had a lot of help in getting the code to the right spot.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Nick Pope</a:t>
            </a:r>
          </a:p>
          <a:p>
            <a:r>
              <a:rPr lang="en-US" b="0" dirty="0">
                <a:solidFill>
                  <a:srgbClr val="CCCCCC"/>
                </a:solidFill>
                <a:effectLst/>
                <a:latin typeface="Inconsolata NF Regular" pitchFamily="49" charset="77"/>
              </a:rPr>
              <a:t>Shia Berger</a:t>
            </a:r>
          </a:p>
          <a:p>
            <a:r>
              <a:rPr lang="en-US" b="0" dirty="0">
                <a:solidFill>
                  <a:srgbClr val="CCCCCC"/>
                </a:solidFill>
                <a:effectLst/>
                <a:latin typeface="Inconsolata NF Regular" pitchFamily="49" charset="77"/>
              </a:rPr>
              <a:t>Simon Charette</a:t>
            </a:r>
          </a:p>
          <a:p>
            <a:pPr algn="l"/>
            <a:r>
              <a:rPr lang="en-US" b="0" i="0" dirty="0">
                <a:solidFill>
                  <a:srgbClr val="999999"/>
                </a:solidFill>
                <a:effectLst/>
                <a:latin typeface="Roboto" panose="020F0502020204030204" pitchFamily="34" charset="0"/>
              </a:rPr>
              <a:t>Mariusz </a:t>
            </a:r>
            <a:r>
              <a:rPr lang="en-US" b="0" i="0" dirty="0" err="1">
                <a:solidFill>
                  <a:srgbClr val="999999"/>
                </a:solidFill>
                <a:effectLst/>
                <a:latin typeface="Roboto" panose="020F0502020204030204" pitchFamily="34" charset="0"/>
              </a:rPr>
              <a:t>Felisiak</a:t>
            </a:r>
            <a:r>
              <a:rPr lang="en-US" b="0" i="0" dirty="0">
                <a:solidFill>
                  <a:srgbClr val="999999"/>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66</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My general idea (after a couple of hours of banging my head against the wall) is that the </a:t>
            </a:r>
            <a:r>
              <a:rPr lang="en-US" b="0" i="0" dirty="0" err="1">
                <a:solidFill>
                  <a:srgbClr val="1F2328"/>
                </a:solidFill>
                <a:effectLst/>
                <a:latin typeface="-apple-system"/>
              </a:rPr>
              <a:t>param_list</a:t>
            </a:r>
            <a:r>
              <a:rPr lang="en-US" b="0" i="0" dirty="0">
                <a:solidFill>
                  <a:srgbClr val="1F2328"/>
                </a:solidFill>
                <a:effectLst/>
                <a:latin typeface="-apple-system"/>
              </a:rPr>
              <a:t> is a generator. I essentially need to take the data from that generator (which yields a dictionary) and do what was done with the execute method which looks like this:</a:t>
            </a:r>
          </a:p>
          <a:p>
            <a:pPr algn="l"/>
            <a:endParaRPr lang="en-US" b="0" i="0" dirty="0">
              <a:solidFill>
                <a:srgbClr val="1F2328"/>
              </a:solidFill>
              <a:effectLst/>
              <a:latin typeface="-apple-system"/>
            </a:endParaRPr>
          </a:p>
          <a:p>
            <a:pPr algn="l"/>
            <a:r>
              <a:rPr lang="en-US" b="0" i="0" dirty="0">
                <a:solidFill>
                  <a:srgbClr val="1F2328"/>
                </a:solidFill>
                <a:effectLst/>
                <a:latin typeface="-apple-system"/>
              </a:rPr>
              <a:t>The problem is that when I take the </a:t>
            </a:r>
            <a:r>
              <a:rPr lang="en-US" dirty="0" err="1"/>
              <a:t>param_list</a:t>
            </a:r>
            <a:r>
              <a:rPr lang="en-US" b="0" i="0" dirty="0">
                <a:solidFill>
                  <a:srgbClr val="1F2328"/>
                </a:solidFill>
                <a:effectLst/>
                <a:latin typeface="-apple-system"/>
              </a:rPr>
              <a:t> generator to do something with it I USE UP the generator. So my understanding of how to work with generators is kind of broken maybe</a:t>
            </a:r>
          </a:p>
        </p:txBody>
      </p:sp>
      <p:sp>
        <p:nvSpPr>
          <p:cNvPr id="4" name="Slide Number Placeholder 3"/>
          <p:cNvSpPr>
            <a:spLocks noGrp="1"/>
          </p:cNvSpPr>
          <p:nvPr>
            <p:ph type="sldNum" sz="quarter" idx="5"/>
          </p:nvPr>
        </p:nvSpPr>
        <p:spPr/>
        <p:txBody>
          <a:bodyPr/>
          <a:lstStyle/>
          <a:p>
            <a:fld id="{5B105CD6-096C-EA40-9B31-0FFB08AC29C0}" type="slidenum">
              <a:rPr lang="en-US" smtClean="0"/>
              <a:t>67</a:t>
            </a:fld>
            <a:endParaRPr lang="en-US"/>
          </a:p>
        </p:txBody>
      </p:sp>
    </p:spTree>
    <p:extLst>
      <p:ext uri="{BB962C8B-B14F-4D97-AF65-F5344CB8AC3E}">
        <p14:creationId xmlns:p14="http://schemas.microsoft.com/office/powerpoint/2010/main" val="6929530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turns out my idea for generators is correct, it was my implementation that was ‘missing something’.</a:t>
            </a:r>
          </a:p>
          <a:p>
            <a:pPr algn="l"/>
            <a:endParaRPr lang="en-US" b="0" i="0" dirty="0">
              <a:solidFill>
                <a:srgbClr val="1F2328"/>
              </a:solidFill>
              <a:effectLst/>
              <a:latin typeface="-apple-system"/>
            </a:endParaRPr>
          </a:p>
          <a:p>
            <a:pPr algn="l"/>
            <a:r>
              <a:rPr lang="en-US" b="0" i="0" dirty="0">
                <a:solidFill>
                  <a:srgbClr val="1F2328"/>
                </a:solidFill>
                <a:effectLst/>
                <a:latin typeface="-apple-system"/>
              </a:rPr>
              <a:t>The </a:t>
            </a:r>
            <a:r>
              <a:rPr lang="en-US" b="0" i="0" dirty="0" err="1">
                <a:solidFill>
                  <a:srgbClr val="1F2328"/>
                </a:solidFill>
                <a:effectLst/>
                <a:latin typeface="-apple-system"/>
              </a:rPr>
              <a:t>executemany</a:t>
            </a:r>
            <a:r>
              <a:rPr lang="en-US" b="0" i="0" dirty="0">
                <a:solidFill>
                  <a:srgbClr val="1F2328"/>
                </a:solidFill>
                <a:effectLst/>
                <a:latin typeface="-apple-system"/>
              </a:rPr>
              <a:t> method doesn’t CARE what kind of </a:t>
            </a:r>
            <a:r>
              <a:rPr lang="en-US" b="0" i="0" dirty="0" err="1">
                <a:solidFill>
                  <a:srgbClr val="1F2328"/>
                </a:solidFill>
                <a:effectLst/>
                <a:latin typeface="-apple-system"/>
              </a:rPr>
              <a:t>iterable</a:t>
            </a:r>
            <a:r>
              <a:rPr lang="en-US" b="0" i="0" dirty="0">
                <a:solidFill>
                  <a:srgbClr val="1F2328"/>
                </a:solidFill>
                <a:effectLst/>
                <a:latin typeface="-apple-system"/>
              </a:rPr>
              <a:t> is in the </a:t>
            </a:r>
            <a:r>
              <a:rPr lang="en-US" b="0" i="0" dirty="0" err="1">
                <a:solidFill>
                  <a:srgbClr val="1F2328"/>
                </a:solidFill>
                <a:effectLst/>
                <a:latin typeface="-apple-system"/>
              </a:rPr>
              <a:t>param_list</a:t>
            </a:r>
            <a:r>
              <a:rPr lang="en-US" b="0" i="0" dirty="0">
                <a:solidFill>
                  <a:srgbClr val="1F2328"/>
                </a:solidFill>
                <a:effectLst/>
                <a:latin typeface="-apple-system"/>
              </a:rPr>
              <a:t> if just wants ANY kind of </a:t>
            </a:r>
            <a:r>
              <a:rPr lang="en-US" b="0" i="0" dirty="0" err="1">
                <a:solidFill>
                  <a:srgbClr val="1F2328"/>
                </a:solidFill>
                <a:effectLst/>
                <a:latin typeface="-apple-system"/>
              </a:rPr>
              <a:t>iterable</a:t>
            </a:r>
            <a:r>
              <a:rPr lang="en-US" b="0" i="0" dirty="0">
                <a:solidFill>
                  <a:srgbClr val="1F2328"/>
                </a:solidFill>
                <a:effectLst/>
                <a:latin typeface="-apple-system"/>
              </a:rPr>
              <a:t>. Once that clicked I realized I could just set the </a:t>
            </a:r>
            <a:r>
              <a:rPr lang="en-US" b="0" i="0" dirty="0" err="1">
                <a:solidFill>
                  <a:srgbClr val="1F2328"/>
                </a:solidFill>
                <a:effectLst/>
                <a:latin typeface="-apple-system"/>
              </a:rPr>
              <a:t>param_list</a:t>
            </a:r>
            <a:r>
              <a:rPr lang="en-US" b="0" i="0" dirty="0">
                <a:solidFill>
                  <a:srgbClr val="1F2328"/>
                </a:solidFill>
                <a:effectLst/>
                <a:latin typeface="-apple-system"/>
              </a:rPr>
              <a:t> to a list comprehension of itself, i.e.</a:t>
            </a:r>
          </a:p>
          <a:p>
            <a:pPr algn="l"/>
            <a:endParaRPr lang="en-US" b="0" i="0" dirty="0">
              <a:solidFill>
                <a:srgbClr val="1F2328"/>
              </a:solidFill>
              <a:effectLst/>
              <a:latin typeface="-apple-system"/>
            </a:endParaRPr>
          </a:p>
          <a:p>
            <a:pPr algn="l"/>
            <a:r>
              <a:rPr lang="en-US" b="0" i="0" dirty="0">
                <a:solidFill>
                  <a:srgbClr val="1F2328"/>
                </a:solidFill>
                <a:effectLst/>
                <a:latin typeface="-apple-system"/>
              </a:rPr>
              <a:t>this means that my generator doesn’t get used up when I pass it to the return at the end of the method.</a:t>
            </a:r>
          </a:p>
          <a:p>
            <a:pPr algn="l"/>
            <a:r>
              <a:rPr lang="en-US" b="0" i="0" dirty="0">
                <a:solidFill>
                  <a:srgbClr val="1F2328"/>
                </a:solidFill>
                <a:effectLst/>
                <a:latin typeface="-apple-system"/>
              </a:rPr>
              <a:t>It’s small things like this that can be super hard to know, even harder to learn, but are worth the struggle of working through.</a:t>
            </a:r>
          </a:p>
          <a:p>
            <a:pPr algn="l"/>
            <a:endParaRPr lang="en-US" b="0" i="0" dirty="0">
              <a:solidFill>
                <a:srgbClr val="1F2328"/>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68</a:t>
            </a:fld>
            <a:endParaRPr lang="en-US"/>
          </a:p>
        </p:txBody>
      </p:sp>
    </p:spTree>
    <p:extLst>
      <p:ext uri="{BB962C8B-B14F-4D97-AF65-F5344CB8AC3E}">
        <p14:creationId xmlns:p14="http://schemas.microsoft.com/office/powerpoint/2010/main" val="305461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Take a sip of water</a:t>
            </a:r>
          </a:p>
          <a:p>
            <a:endParaRPr lang="en-US" dirty="0"/>
          </a:p>
          <a:p>
            <a:r>
              <a:rPr lang="en-US" dirty="0"/>
              <a:t>You can see me in the pictures on the left … I had *slightly* longer hair then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3608874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69</a:t>
            </a:fld>
            <a:endParaRPr lang="en-US"/>
          </a:p>
        </p:txBody>
      </p:sp>
    </p:spTree>
    <p:extLst>
      <p:ext uri="{BB962C8B-B14F-4D97-AF65-F5344CB8AC3E}">
        <p14:creationId xmlns:p14="http://schemas.microsoft.com/office/powerpoint/2010/main" val="582494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70</a:t>
            </a:fld>
            <a:endParaRPr lang="en-US"/>
          </a:p>
        </p:txBody>
      </p:sp>
    </p:spTree>
    <p:extLst>
      <p:ext uri="{BB962C8B-B14F-4D97-AF65-F5344CB8AC3E}">
        <p14:creationId xmlns:p14="http://schemas.microsoft.com/office/powerpoint/2010/main" val="40084749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71</a:t>
            </a:fld>
            <a:endParaRPr lang="en-US"/>
          </a:p>
        </p:txBody>
      </p:sp>
    </p:spTree>
    <p:extLst>
      <p:ext uri="{BB962C8B-B14F-4D97-AF65-F5344CB8AC3E}">
        <p14:creationId xmlns:p14="http://schemas.microsoft.com/office/powerpoint/2010/main" val="32914748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78</a:t>
            </a:fld>
            <a:endParaRPr lang="en-US"/>
          </a:p>
        </p:txBody>
      </p:sp>
    </p:spTree>
    <p:extLst>
      <p:ext uri="{BB962C8B-B14F-4D97-AF65-F5344CB8AC3E}">
        <p14:creationId xmlns:p14="http://schemas.microsoft.com/office/powerpoint/2010/main" val="1482880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Ultimately the fix was made, but it wasn’t just *me*. I had a lot of help in getting the code to the right spot.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Shia Berger</a:t>
            </a:r>
          </a:p>
          <a:p>
            <a:r>
              <a:rPr lang="en-US" b="0" dirty="0">
                <a:solidFill>
                  <a:srgbClr val="CCCCCC"/>
                </a:solidFill>
                <a:effectLst/>
                <a:latin typeface="Inconsolata NF Regular" pitchFamily="49" charset="77"/>
              </a:rPr>
              <a:t>Simon Charette</a:t>
            </a:r>
          </a:p>
          <a:p>
            <a:r>
              <a:rPr lang="en-US" b="0" dirty="0">
                <a:solidFill>
                  <a:srgbClr val="CCCCCC"/>
                </a:solidFill>
                <a:effectLst/>
                <a:latin typeface="Inconsolata NF Regular" pitchFamily="49" charset="77"/>
              </a:rPr>
              <a:t>Nick Pope</a:t>
            </a:r>
          </a:p>
          <a:p>
            <a:pPr algn="l"/>
            <a:r>
              <a:rPr lang="en-US" b="0" i="0" dirty="0">
                <a:solidFill>
                  <a:srgbClr val="999999"/>
                </a:solidFill>
                <a:effectLst/>
                <a:latin typeface="Roboto" panose="020F0502020204030204" pitchFamily="34" charset="0"/>
              </a:rPr>
              <a:t>Mariusz </a:t>
            </a:r>
            <a:r>
              <a:rPr lang="en-US" b="0" i="0" dirty="0" err="1">
                <a:solidFill>
                  <a:srgbClr val="999999"/>
                </a:solidFill>
                <a:effectLst/>
                <a:latin typeface="Roboto" panose="020F0502020204030204" pitchFamily="34" charset="0"/>
              </a:rPr>
              <a:t>Felisiak</a:t>
            </a:r>
            <a:r>
              <a:rPr lang="en-US" b="0" i="0" dirty="0">
                <a:solidFill>
                  <a:srgbClr val="999999"/>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80</a:t>
            </a:fld>
            <a:endParaRPr lang="en-US"/>
          </a:p>
        </p:txBody>
      </p:sp>
    </p:spTree>
    <p:extLst>
      <p:ext uri="{BB962C8B-B14F-4D97-AF65-F5344CB8AC3E}">
        <p14:creationId xmlns:p14="http://schemas.microsoft.com/office/powerpoint/2010/main" val="27478380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81</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Feedback that the approach had some fragility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/ticket/10070#comment:28</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with Simon Charette agreeing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/ticket/10070#comment:29</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that regex should be avoided</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82</a:t>
            </a:fld>
            <a:endParaRPr lang="en-US"/>
          </a:p>
        </p:txBody>
      </p:sp>
    </p:spTree>
    <p:extLst>
      <p:ext uri="{BB962C8B-B14F-4D97-AF65-F5344CB8AC3E}">
        <p14:creationId xmlns:p14="http://schemas.microsoft.com/office/powerpoint/2010/main" val="3528418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83</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999999"/>
                </a:solidFill>
                <a:effectLst/>
                <a:latin typeface="Roboto" panose="020F0502020204030204" pitchFamily="34" charset="0"/>
              </a:rPr>
              <a:t>He gave a great keynote at </a:t>
            </a:r>
            <a:r>
              <a:rPr lang="en-US" b="0" i="0" dirty="0" err="1">
                <a:solidFill>
                  <a:srgbClr val="999999"/>
                </a:solidFill>
                <a:effectLst/>
                <a:latin typeface="Roboto" panose="020F0502020204030204" pitchFamily="34" charset="0"/>
              </a:rPr>
              <a:t>DjangoCon</a:t>
            </a:r>
            <a:r>
              <a:rPr lang="en-US" b="0" i="0" dirty="0">
                <a:solidFill>
                  <a:srgbClr val="999999"/>
                </a:solidFill>
                <a:effectLst/>
                <a:latin typeface="Roboto" panose="020F0502020204030204" pitchFamily="34" charset="0"/>
              </a:rPr>
              <a:t> US 2022</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an awesome primer on the ORM in general at the sprints</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Remember to update the docs!</a:t>
            </a:r>
          </a:p>
          <a:p>
            <a:endParaRPr lang="en-US" b="0" i="0" dirty="0">
              <a:solidFill>
                <a:srgbClr val="999999"/>
              </a:solidFill>
              <a:effectLst/>
              <a:latin typeface="Robot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84</a:t>
            </a:fld>
            <a:endParaRPr lang="en-US"/>
          </a:p>
        </p:txBody>
      </p:sp>
    </p:spTree>
    <p:extLst>
      <p:ext uri="{BB962C8B-B14F-4D97-AF65-F5344CB8AC3E}">
        <p14:creationId xmlns:p14="http://schemas.microsoft.com/office/powerpoint/2010/main" val="36848493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85</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Sprints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very excited about attending the sprints and working on *something* (ACTION: Wave your arms)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find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trying to find something,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by the day of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been able to narrow it down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26243710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2328"/>
                </a:solidFill>
                <a:effectLst/>
                <a:latin typeface="-apple-system"/>
              </a:rPr>
              <a:t>There is duplication which should be pushed down into .</a:t>
            </a:r>
            <a:r>
              <a:rPr lang="en-US" b="0" i="0" dirty="0" err="1">
                <a:solidFill>
                  <a:srgbClr val="1F2328"/>
                </a:solidFill>
                <a:effectLst/>
                <a:latin typeface="-apple-system"/>
              </a:rPr>
              <a:t>convert_query</a:t>
            </a:r>
            <a:r>
              <a:rPr lang="en-US" b="0" i="0" dirty="0">
                <a:solidFill>
                  <a:srgbClr val="1F2328"/>
                </a:solidFill>
                <a:effectLst/>
                <a:latin typeface="-apple-system"/>
              </a:rPr>
              <a:t>().</a:t>
            </a:r>
          </a:p>
          <a:p>
            <a:pPr algn="l">
              <a:buFont typeface="Arial" panose="020B0604020202020204" pitchFamily="34" charset="0"/>
              <a:buChar char="•"/>
            </a:pPr>
            <a:r>
              <a:rPr lang="en-US" b="0" i="0" dirty="0">
                <a:solidFill>
                  <a:srgbClr val="1F2328"/>
                </a:solidFill>
                <a:effectLst/>
                <a:latin typeface="-apple-system"/>
              </a:rPr>
              <a:t>Converting </a:t>
            </a:r>
            <a:r>
              <a:rPr lang="en-US" b="0" i="0" dirty="0" err="1">
                <a:solidFill>
                  <a:srgbClr val="1F2328"/>
                </a:solidFill>
                <a:effectLst/>
                <a:latin typeface="-apple-system"/>
              </a:rPr>
              <a:t>param_list</a:t>
            </a:r>
            <a:r>
              <a:rPr lang="en-US" b="0" i="0" dirty="0">
                <a:solidFill>
                  <a:srgbClr val="1F2328"/>
                </a:solidFill>
                <a:effectLst/>
                <a:latin typeface="-apple-system"/>
              </a:rPr>
              <a:t> to a list in .</a:t>
            </a:r>
            <a:r>
              <a:rPr lang="en-US" b="0" i="0" dirty="0" err="1">
                <a:solidFill>
                  <a:srgbClr val="1F2328"/>
                </a:solidFill>
                <a:effectLst/>
                <a:latin typeface="-apple-system"/>
              </a:rPr>
              <a:t>executemany</a:t>
            </a:r>
            <a:r>
              <a:rPr lang="en-US" b="0" i="0" dirty="0">
                <a:solidFill>
                  <a:srgbClr val="1F2328"/>
                </a:solidFill>
                <a:effectLst/>
                <a:latin typeface="-apple-system"/>
              </a:rPr>
              <a:t>() will saddle us with poor performance. We many have been passed a generator and the current approach will force all of the parameters to be materialized. The approach needed requires that we can peek at the first item in the generator without consuming the lot.</a:t>
            </a:r>
          </a:p>
          <a:p>
            <a:endParaRPr lang="en-US" b="0" i="0" dirty="0">
              <a:solidFill>
                <a:srgbClr val="999999"/>
              </a:solidFill>
              <a:effectLst/>
              <a:latin typeface="Robot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86</a:t>
            </a:fld>
            <a:endParaRPr lang="en-US"/>
          </a:p>
        </p:txBody>
      </p:sp>
    </p:spTree>
    <p:extLst>
      <p:ext uri="{BB962C8B-B14F-4D97-AF65-F5344CB8AC3E}">
        <p14:creationId xmlns:p14="http://schemas.microsoft.com/office/powerpoint/2010/main" val="14189670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87</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88</a:t>
            </a:fld>
            <a:endParaRPr lang="en-US"/>
          </a:p>
        </p:txBody>
      </p:sp>
    </p:spTree>
    <p:extLst>
      <p:ext uri="{BB962C8B-B14F-4D97-AF65-F5344CB8AC3E}">
        <p14:creationId xmlns:p14="http://schemas.microsoft.com/office/powerpoint/2010/main" val="15800340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90</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91</a:t>
            </a:fld>
            <a:endParaRPr lang="en-US"/>
          </a:p>
        </p:txBody>
      </p:sp>
    </p:spTree>
    <p:extLst>
      <p:ext uri="{BB962C8B-B14F-4D97-AF65-F5344CB8AC3E}">
        <p14:creationId xmlns:p14="http://schemas.microsoft.com/office/powerpoint/2010/main" val="23949358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92</a:t>
            </a:fld>
            <a:endParaRPr lang="en-US"/>
          </a:p>
        </p:txBody>
      </p:sp>
    </p:spTree>
    <p:extLst>
      <p:ext uri="{BB962C8B-B14F-4D97-AF65-F5344CB8AC3E}">
        <p14:creationId xmlns:p14="http://schemas.microsoft.com/office/powerpoint/2010/main" val="18022195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93</a:t>
            </a:fld>
            <a:endParaRPr lang="en-US"/>
          </a:p>
        </p:txBody>
      </p:sp>
    </p:spTree>
    <p:extLst>
      <p:ext uri="{BB962C8B-B14F-4D97-AF65-F5344CB8AC3E}">
        <p14:creationId xmlns:p14="http://schemas.microsoft.com/office/powerpoint/2010/main" val="1262584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94</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95</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96</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8877959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97</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So when you go to look for a ticket to take, remember that there is an amazing community here that </a:t>
            </a:r>
            <a:r>
              <a:rPr lang="en-US" b="1" i="0" dirty="0">
                <a:solidFill>
                  <a:srgbClr val="999999"/>
                </a:solidFill>
                <a:effectLst/>
                <a:latin typeface="Roboto" panose="020F0502020204030204" pitchFamily="34" charset="0"/>
              </a:rPr>
              <a:t>wants</a:t>
            </a:r>
            <a:r>
              <a:rPr lang="en-US" b="0" i="0" dirty="0">
                <a:solidFill>
                  <a:srgbClr val="999999"/>
                </a:solidFill>
                <a:effectLst/>
                <a:latin typeface="Roboto" panose="020F0502020204030204" pitchFamily="34" charset="0"/>
              </a:rPr>
              <a:t> to see you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98</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at the end of the day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you’re going to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look at,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read, </a:t>
            </a:r>
          </a:p>
          <a:p>
            <a:r>
              <a:rPr lang="en-US" b="0" i="0">
                <a:solidFill>
                  <a:srgbClr val="999999"/>
                </a:solidFill>
                <a:effectLst/>
                <a:latin typeface="Roboto" panose="020F0502020204030204" pitchFamily="34" charset="0"/>
              </a:rPr>
              <a:t>and </a:t>
            </a:r>
            <a:r>
              <a:rPr lang="en-US" b="0" i="0" dirty="0">
                <a:solidFill>
                  <a:srgbClr val="999999"/>
                </a:solidFill>
                <a:effectLst/>
                <a:latin typeface="Roboto" panose="020F0502020204030204" pitchFamily="34" charset="0"/>
              </a:rPr>
              <a:t>write</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99</a:t>
            </a:fld>
            <a:endParaRPr lang="en-US"/>
          </a:p>
        </p:txBody>
      </p:sp>
    </p:spTree>
    <p:extLst>
      <p:ext uri="{BB962C8B-B14F-4D97-AF65-F5344CB8AC3E}">
        <p14:creationId xmlns:p14="http://schemas.microsoft.com/office/powerpoint/2010/main" val="12988553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100</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999999"/>
                </a:solidFill>
                <a:effectLst/>
                <a:latin typeface="Roboto" panose="020F0502020204030204" pitchFamily="34" charset="0"/>
              </a:rPr>
              <a:t>When you’re ready to dive in to one of the currently &lt;&gt; open tickets, just keep that in mind</a:t>
            </a:r>
          </a:p>
        </p:txBody>
      </p:sp>
      <p:sp>
        <p:nvSpPr>
          <p:cNvPr id="4" name="Slide Number Placeholder 3"/>
          <p:cNvSpPr>
            <a:spLocks noGrp="1"/>
          </p:cNvSpPr>
          <p:nvPr>
            <p:ph type="sldNum" sz="quarter" idx="5"/>
          </p:nvPr>
        </p:nvSpPr>
        <p:spPr/>
        <p:txBody>
          <a:bodyPr/>
          <a:lstStyle/>
          <a:p>
            <a:fld id="{5B105CD6-096C-EA40-9B31-0FFB08AC29C0}" type="slidenum">
              <a:rPr lang="en-US" smtClean="0"/>
              <a:t>101</a:t>
            </a:fld>
            <a:endParaRPr lang="en-US"/>
          </a:p>
        </p:txBody>
      </p:sp>
    </p:spTree>
    <p:extLst>
      <p:ext uri="{BB962C8B-B14F-4D97-AF65-F5344CB8AC3E}">
        <p14:creationId xmlns:p14="http://schemas.microsoft.com/office/powerpoint/2010/main" val="23649076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because this is Django, there is great documentation on how to triage tickets 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102</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Mt Whitney</a:t>
            </a:r>
          </a:p>
          <a:p>
            <a:endParaRPr lang="en-US" dirty="0"/>
          </a:p>
          <a:p>
            <a:r>
              <a:rPr lang="en-US" dirty="0"/>
              <a:t>I was **only** three miles from the summit, but I just wasn’t feeling **it**. </a:t>
            </a:r>
          </a:p>
          <a:p>
            <a:endParaRPr lang="en-US" dirty="0"/>
          </a:p>
          <a:p>
            <a:r>
              <a:rPr lang="en-US" dirty="0"/>
              <a:t>My fellow hikers didn’t discourage me from continuing, but they didn’t really encourage me either. </a:t>
            </a:r>
          </a:p>
          <a:p>
            <a:endParaRPr lang="en-US" dirty="0"/>
          </a:p>
          <a:p>
            <a:r>
              <a:rPr lang="en-US" dirty="0"/>
              <a:t>I didn’t make it to the summit that day and it’s been a regret ever since. I’ve not attempted another big hike</a:t>
            </a:r>
          </a:p>
          <a:p>
            <a:endParaRPr lang="en-US" dirty="0"/>
          </a:p>
          <a:p>
            <a:r>
              <a:rPr lang="en-US" dirty="0"/>
              <a:t>But why am I telling this story? What does this have to do with fixing a bug in the Django ORM. </a:t>
            </a:r>
          </a:p>
          <a:p>
            <a:endParaRPr lang="en-US" dirty="0"/>
          </a:p>
          <a:p>
            <a:r>
              <a:rPr lang="en-US" dirty="0"/>
              <a:t>When the bug wasn’t resolved I had an option to ignore it / give up. I could have NOT gone to the summit of the BUG</a:t>
            </a:r>
          </a:p>
          <a:p>
            <a:endParaRPr lang="en-US" dirty="0"/>
          </a:p>
          <a:p>
            <a:r>
              <a:rPr lang="en-US" dirty="0"/>
              <a:t>But the community helped me to work through it. The solution that was ultimately submitted and merged wasn’t just mine, it was through the hard work of a couple of different people. </a:t>
            </a:r>
          </a:p>
          <a:p>
            <a:endParaRPr lang="en-US" dirty="0"/>
          </a:p>
          <a:p>
            <a:r>
              <a:rPr lang="en-US" dirty="0"/>
              <a:t>This community wants you to succeed. They want you to learn. </a:t>
            </a:r>
          </a:p>
          <a:p>
            <a:endParaRPr lang="en-US" dirty="0"/>
          </a:p>
          <a:p>
            <a:r>
              <a:rPr lang="en-US" dirty="0"/>
              <a:t>If this community had been up there with me that day, </a:t>
            </a:r>
          </a:p>
          <a:p>
            <a:endParaRPr lang="en-US" dirty="0"/>
          </a:p>
          <a:p>
            <a:r>
              <a:rPr lang="en-US" dirty="0"/>
              <a:t>I’m 100% sure </a:t>
            </a:r>
          </a:p>
          <a:p>
            <a:endParaRPr lang="en-US" dirty="0"/>
          </a:p>
          <a:p>
            <a:r>
              <a:rPr lang="en-US" dirty="0"/>
              <a:t>that I would have made it to the summit </a:t>
            </a:r>
          </a:p>
          <a:p>
            <a:endParaRPr lang="en-US" dirty="0"/>
          </a:p>
          <a:p>
            <a:r>
              <a:rPr lang="en-US" dirty="0"/>
              <a:t>because of the encouragement that is provided </a:t>
            </a:r>
          </a:p>
          <a:p>
            <a:endParaRPr lang="en-US" dirty="0"/>
          </a:p>
          <a:p>
            <a:r>
              <a:rPr lang="en-US" dirty="0"/>
              <a:t>and the determination to want **you** to succeed </a:t>
            </a:r>
          </a:p>
          <a:p>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103</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104</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105</a:t>
            </a:fld>
            <a:endParaRPr lang="en-US"/>
          </a:p>
        </p:txBody>
      </p:sp>
    </p:spTree>
    <p:extLst>
      <p:ext uri="{BB962C8B-B14F-4D97-AF65-F5344CB8AC3E}">
        <p14:creationId xmlns:p14="http://schemas.microsoft.com/office/powerpoint/2010/main" val="13734442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there’s a great community to support you and wants to see you succeed and learn</a:t>
            </a:r>
          </a:p>
        </p:txBody>
      </p:sp>
      <p:sp>
        <p:nvSpPr>
          <p:cNvPr id="4" name="Slide Number Placeholder 3"/>
          <p:cNvSpPr>
            <a:spLocks noGrp="1"/>
          </p:cNvSpPr>
          <p:nvPr>
            <p:ph type="sldNum" sz="quarter" idx="5"/>
          </p:nvPr>
        </p:nvSpPr>
        <p:spPr/>
        <p:txBody>
          <a:bodyPr/>
          <a:lstStyle/>
          <a:p>
            <a:fld id="{5B105CD6-096C-EA40-9B31-0FFB08AC29C0}" type="slidenum">
              <a:rPr lang="en-US" smtClean="0"/>
              <a:t>106</a:t>
            </a:fld>
            <a:endParaRPr lang="en-US"/>
          </a:p>
        </p:txBody>
      </p:sp>
    </p:spTree>
    <p:extLst>
      <p:ext uri="{BB962C8B-B14F-4D97-AF65-F5344CB8AC3E}">
        <p14:creationId xmlns:p14="http://schemas.microsoft.com/office/powerpoint/2010/main" val="4179666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assigned the ticket to myself</a:t>
            </a:r>
          </a:p>
          <a:p>
            <a:endParaRPr lang="en-US" dirty="0"/>
          </a:p>
          <a:p>
            <a:r>
              <a:rPr lang="en-US" dirty="0"/>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32527107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107</a:t>
            </a:fld>
            <a:endParaRPr lang="en-US"/>
          </a:p>
        </p:txBody>
      </p:sp>
    </p:spTree>
    <p:extLst>
      <p:ext uri="{BB962C8B-B14F-4D97-AF65-F5344CB8AC3E}">
        <p14:creationId xmlns:p14="http://schemas.microsoft.com/office/powerpoint/2010/main" val="21898937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108</a:t>
            </a:fld>
            <a:endParaRPr lang="en-US"/>
          </a:p>
        </p:txBody>
      </p:sp>
    </p:spTree>
    <p:extLst>
      <p:ext uri="{BB962C8B-B14F-4D97-AF65-F5344CB8AC3E}">
        <p14:creationId xmlns:p14="http://schemas.microsoft.com/office/powerpoint/2010/main" val="38493083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109</a:t>
            </a:fld>
            <a:endParaRPr lang="en-US"/>
          </a:p>
        </p:txBody>
      </p:sp>
    </p:spTree>
    <p:extLst>
      <p:ext uri="{BB962C8B-B14F-4D97-AF65-F5344CB8AC3E}">
        <p14:creationId xmlns:p14="http://schemas.microsoft.com/office/powerpoint/2010/main" val="2955459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9/14/23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9/14/23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9/14/23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9/14/23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9/14/23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9/14/23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9/14/23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lvl1pPr>
              <a:defRPr b="1" i="0" baseline="0">
                <a:solidFill>
                  <a:srgbClr val="569CD6"/>
                </a:solidFill>
                <a:latin typeface="Inconsolata Nerd Font" pitchFamily="49"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9/14/23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9/14/23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9/14/23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9/14/23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9/14/23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microsoft.com/office/2018/10/relationships/comments" Target="../comments/modernComment_174_92859413.xml"/><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mastodon.social/@ryancheley" TargetMode="External"/><Relationship Id="rId7" Type="http://schemas.openxmlformats.org/officeDocument/2006/relationships/image" Target="../media/image21.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linkedin.com/in/ryan-cheley/" TargetMode="External"/><Relationship Id="rId4" Type="http://schemas.openxmlformats.org/officeDocument/2006/relationships/hyperlink" Target="https://github.com/ryancheley/"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www.youtube.com/watch?v=8eYM1uPKg7c" TargetMode="External"/><Relationship Id="rId7" Type="http://schemas.openxmlformats.org/officeDocument/2006/relationships/hyperlink" Target="https://docs.djangoproject.com/en/dev/internals/contributing/triaging-tickets/"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hyperlink" Target="https://www.youtube.com/watch?v=HNlGFrIBl8o" TargetMode="External"/><Relationship Id="rId5" Type="http://schemas.openxmlformats.org/officeDocument/2006/relationships/hyperlink" Target="https://github.com/ryancheley/public-notes/issues/1" TargetMode="External"/><Relationship Id="rId4" Type="http://schemas.openxmlformats.org/officeDocument/2006/relationships/hyperlink" Target="https://www.youtube.com/watch?v=GLkRK2rJGB0"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6A_A18C5F2D.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3F_B7078496.xm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62_BE7A47D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63_37A17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microsoft.com/office/2018/10/relationships/comments" Target="../comments/modernComment_188_2BD5832A.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18/10/relationships/comments" Target="../comments/modernComment_181_E82B2A6B.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142_E55A7084.xm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118_D6BA0365.xml"/><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microsoft.com/office/2018/10/relationships/comments" Target="../comments/modernComment_137_98396115.xml"/><Relationship Id="rId4" Type="http://schemas.openxmlformats.org/officeDocument/2006/relationships/notesSlide" Target="../notesSlides/notesSlide5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microsoft.com/office/2018/10/relationships/comments" Target="../comments/modernComment_171_DCA66242.xm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18/10/relationships/comments" Target="../comments/modernComment_18D_1B18B808.xm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18/10/relationships/comments" Target="../comments/modernComment_18C_FAF66B24.xm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microsoft.com/office/2018/10/relationships/comments" Target="../comments/modernComment_176_E67C5539.xm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18/10/relationships/comments" Target="../comments/modernComment_178_5D877C58.xm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microsoft.com/office/2018/10/relationships/comments" Target="../comments/modernComment_172_1F62C81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microsoft.com/office/2018/10/relationships/comments" Target="../comments/modernComment_177_FF91F3AE.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microsoft.com/office/2018/10/relationships/comments" Target="../comments/modernComment_179_7ECA15C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microsoft.com/office/2018/10/relationships/comments" Target="../comments/modernComment_173_A1190E2B.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microsoft.com/office/2018/10/relationships/comments" Target="../comments/modernComment_149_CC28BB25.xm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microsoft.com/office/2018/10/relationships/comments" Target="../comments/modernComment_14C_A6D56947.xm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3A_9D185DA7.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solidFill>
                  <a:srgbClr val="569CD6"/>
                </a:solidFill>
                <a:effectLst/>
                <a:latin typeface="Inconsolata NF Regular" pitchFamily="49" charset="77"/>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lstStyle/>
          <a:p>
            <a:r>
              <a:rPr lang="en-US" b="1" dirty="0">
                <a:solidFill>
                  <a:srgbClr val="569CD6"/>
                </a:solidFill>
                <a:latin typeface="Inconsolata NF Regular" pitchFamily="49" charset="77"/>
              </a:rPr>
              <a:t>H</a:t>
            </a:r>
            <a:r>
              <a:rPr lang="en-US" b="1" dirty="0">
                <a:solidFill>
                  <a:srgbClr val="569CD6"/>
                </a:solidFill>
                <a:effectLst/>
                <a:latin typeface="Inconsolata NF Regular" pitchFamily="49" charset="77"/>
              </a:rPr>
              <a:t>ow I learned to stop worrying and just try to fix an ORM Bug</a:t>
            </a:r>
            <a:br>
              <a:rPr lang="en-US" b="0" dirty="0">
                <a:solidFill>
                  <a:srgbClr val="CCCCCC"/>
                </a:solidFill>
                <a:effectLst/>
                <a:latin typeface="Inconsolata NF Regular" pitchFamily="49" charset="77"/>
              </a:rPr>
            </a:br>
            <a:endParaRPr lang="en-US" dirty="0"/>
          </a:p>
        </p:txBody>
      </p:sp>
    </p:spTree>
    <p:extLst>
      <p:ext uri="{BB962C8B-B14F-4D97-AF65-F5344CB8AC3E}">
        <p14:creationId xmlns:p14="http://schemas.microsoft.com/office/powerpoint/2010/main" val="2626783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869669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a:extLst>
              <a:ext uri="{FF2B5EF4-FFF2-40B4-BE49-F238E27FC236}">
                <a16:creationId xmlns:a16="http://schemas.microsoft.com/office/drawing/2014/main" id="{1971D723-449D-10FD-5EAE-B82B5446F26C}"/>
              </a:ext>
            </a:extLst>
          </p:cNvPr>
          <p:cNvPicPr>
            <a:picLocks noChangeAspect="1"/>
          </p:cNvPicPr>
          <p:nvPr/>
        </p:nvPicPr>
        <p:blipFill>
          <a:blip r:embed="rId4"/>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458227731"/>
      </p:ext>
    </p:extLst>
  </p:cSld>
  <p:clrMapOvr>
    <a:masterClrMapping/>
  </p:clrMapOvr>
  <p:extLst>
    <p:ext uri="{6950BFC3-D8DA-4A85-94F7-54DA5524770B}">
      <p188:commentRel xmlns:p188="http://schemas.microsoft.com/office/powerpoint/2018/8/main" r:id="rId3"/>
    </p:ext>
  </p:extLs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Trac</a:t>
            </a:r>
            <a:endParaRPr lang="en-US" dirty="0"/>
          </a:p>
        </p:txBody>
      </p:sp>
      <p:pic>
        <p:nvPicPr>
          <p:cNvPr id="2" name="Picture 1">
            <a:extLst>
              <a:ext uri="{FF2B5EF4-FFF2-40B4-BE49-F238E27FC236}">
                <a16:creationId xmlns:a16="http://schemas.microsoft.com/office/drawing/2014/main" id="{F496DB35-D06D-0858-BDEF-A5F2FF255B97}"/>
              </a:ext>
            </a:extLst>
          </p:cNvPr>
          <p:cNvPicPr>
            <a:picLocks noChangeAspect="1"/>
          </p:cNvPicPr>
          <p:nvPr/>
        </p:nvPicPr>
        <p:blipFill>
          <a:blip r:embed="rId3"/>
          <a:stretch>
            <a:fillRect/>
          </a:stretch>
        </p:blipFill>
        <p:spPr>
          <a:xfrm>
            <a:off x="2209800" y="3697385"/>
            <a:ext cx="7772400" cy="2619787"/>
          </a:xfrm>
          <a:prstGeom prst="rect">
            <a:avLst/>
          </a:prstGeom>
        </p:spPr>
      </p:pic>
    </p:spTree>
    <p:extLst>
      <p:ext uri="{BB962C8B-B14F-4D97-AF65-F5344CB8AC3E}">
        <p14:creationId xmlns:p14="http://schemas.microsoft.com/office/powerpoint/2010/main" val="14773221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So remember …</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Your Framework needs YOU</a:t>
            </a:r>
            <a:endParaRPr lang="en-US" dirty="0"/>
          </a:p>
        </p:txBody>
      </p:sp>
    </p:spTree>
    <p:extLst>
      <p:ext uri="{BB962C8B-B14F-4D97-AF65-F5344CB8AC3E}">
        <p14:creationId xmlns:p14="http://schemas.microsoft.com/office/powerpoint/2010/main" val="1553071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a:t>
            </a:r>
            <a:endParaRPr lang="en-US" dirty="0"/>
          </a:p>
        </p:txBody>
      </p:sp>
    </p:spTree>
    <p:extLst>
      <p:ext uri="{BB962C8B-B14F-4D97-AF65-F5344CB8AC3E}">
        <p14:creationId xmlns:p14="http://schemas.microsoft.com/office/powerpoint/2010/main" val="6747499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Thank you</a:t>
            </a:r>
            <a:endParaRPr lang="en-US" dirty="0"/>
          </a:p>
        </p:txBody>
      </p:sp>
    </p:spTree>
    <p:extLst>
      <p:ext uri="{BB962C8B-B14F-4D97-AF65-F5344CB8AC3E}">
        <p14:creationId xmlns:p14="http://schemas.microsoft.com/office/powerpoint/2010/main" val="2910457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r>
              <a:rPr lang="en-US" dirty="0"/>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3"/>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4"/>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5"/>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6"/>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7"/>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8"/>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r>
              <a:rPr lang="en-US" dirty="0"/>
              <a:t>Reference Links</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213402422"/>
              </p:ext>
            </p:extLst>
          </p:nvPr>
        </p:nvGraphicFramePr>
        <p:xfrm>
          <a:off x="838200" y="1298471"/>
          <a:ext cx="10505661" cy="5286762"/>
        </p:xfrm>
        <a:graphic>
          <a:graphicData uri="http://schemas.openxmlformats.org/drawingml/2006/table">
            <a:tbl>
              <a:tblPr firstRow="1" bandRow="1">
                <a:tableStyleId>{5C22544A-7EE6-4342-B048-85BDC9FD1C3A}</a:tableStyleId>
              </a:tblPr>
              <a:tblGrid>
                <a:gridCol w="10505661">
                  <a:extLst>
                    <a:ext uri="{9D8B030D-6E8A-4147-A177-3AD203B41FA5}">
                      <a16:colId xmlns:a16="http://schemas.microsoft.com/office/drawing/2014/main" val="2367218942"/>
                    </a:ext>
                  </a:extLst>
                </a:gridCol>
              </a:tblGrid>
              <a:tr h="436186">
                <a:tc>
                  <a:txBody>
                    <a:bodyPr/>
                    <a:lstStyle/>
                    <a:p>
                      <a:r>
                        <a:rPr lang="en-US" dirty="0"/>
                        <a:t>Item</a:t>
                      </a:r>
                    </a:p>
                  </a:txBody>
                  <a:tcPr/>
                </a:tc>
                <a:extLst>
                  <a:ext uri="{0D108BD9-81ED-4DB2-BD59-A6C34878D82A}">
                    <a16:rowId xmlns:a16="http://schemas.microsoft.com/office/drawing/2014/main" val="3706057767"/>
                  </a:ext>
                </a:extLst>
              </a:tr>
              <a:tr h="797886">
                <a:tc>
                  <a:txBody>
                    <a:bodyPr/>
                    <a:lstStyle/>
                    <a:p>
                      <a:r>
                        <a:rPr lang="en-US" dirty="0"/>
                        <a:t>Your Web Framework Needs You! (Slide XX/27)</a:t>
                      </a:r>
                    </a:p>
                    <a:p>
                      <a:r>
                        <a:rPr lang="en-US" dirty="0">
                          <a:hlinkClick r:id="rId3"/>
                        </a:rPr>
                        <a:t>https://www.youtube.com/watch?v=8eYM1uPKg7c</a:t>
                      </a:r>
                      <a:endParaRPr lang="en-US" dirty="0"/>
                    </a:p>
                    <a:p>
                      <a:endParaRPr lang="en-US" dirty="0"/>
                    </a:p>
                  </a:txBody>
                  <a:tcPr/>
                </a:tc>
                <a:extLst>
                  <a:ext uri="{0D108BD9-81ED-4DB2-BD59-A6C34878D82A}">
                    <a16:rowId xmlns:a16="http://schemas.microsoft.com/office/drawing/2014/main" val="1085728616"/>
                  </a:ext>
                </a:extLst>
              </a:tr>
              <a:tr h="982039">
                <a:tc>
                  <a:txBody>
                    <a:bodyPr/>
                    <a:lstStyle/>
                    <a:p>
                      <a:r>
                        <a:rPr lang="en-US" dirty="0"/>
                        <a:t>Increase your productivity on personal projects with comprehensive docs and automated tests – DCUS (Slide XX/47)</a:t>
                      </a:r>
                    </a:p>
                    <a:p>
                      <a:r>
                        <a:rPr lang="en-US" dirty="0">
                          <a:hlinkClick r:id="rId4"/>
                        </a:rPr>
                        <a:t>https://www.youtube.com/watch?v=GLkRK2rJGB0</a:t>
                      </a:r>
                      <a:endParaRPr lang="en-US" dirty="0"/>
                    </a:p>
                    <a:p>
                      <a:endParaRPr lang="en-US" dirty="0"/>
                    </a:p>
                  </a:txBody>
                  <a:tcPr/>
                </a:tc>
                <a:extLst>
                  <a:ext uri="{0D108BD9-81ED-4DB2-BD59-A6C34878D82A}">
                    <a16:rowId xmlns:a16="http://schemas.microsoft.com/office/drawing/2014/main" val="1429862293"/>
                  </a:ext>
                </a:extLst>
              </a:tr>
              <a:tr h="747475">
                <a:tc>
                  <a:txBody>
                    <a:bodyPr/>
                    <a:lstStyle/>
                    <a:p>
                      <a:r>
                        <a:rPr lang="en-US" dirty="0"/>
                        <a:t>My Public Notes (Slide XX/49)</a:t>
                      </a:r>
                    </a:p>
                    <a:p>
                      <a:r>
                        <a:rPr lang="en-US" dirty="0">
                          <a:hlinkClick r:id="rId5"/>
                        </a:rPr>
                        <a:t>https://github.com/ryancheley/public-notes/issues/1</a:t>
                      </a:r>
                      <a:endParaRPr lang="en-US" dirty="0"/>
                    </a:p>
                    <a:p>
                      <a:endParaRPr lang="en-US" dirty="0"/>
                    </a:p>
                  </a:txBody>
                  <a:tcPr/>
                </a:tc>
                <a:extLst>
                  <a:ext uri="{0D108BD9-81ED-4DB2-BD59-A6C34878D82A}">
                    <a16:rowId xmlns:a16="http://schemas.microsoft.com/office/drawing/2014/main" val="2777190536"/>
                  </a:ext>
                </a:extLst>
              </a:tr>
              <a:tr h="1192976">
                <a:tc>
                  <a:txBody>
                    <a:bodyPr/>
                    <a:lstStyle/>
                    <a:p>
                      <a:r>
                        <a:rPr lang="en-US" dirty="0"/>
                        <a:t>Keynote: State of the Object-Relational Mapping (ORM) with Simon Charette (Slide XX/56)</a:t>
                      </a:r>
                    </a:p>
                    <a:p>
                      <a:r>
                        <a:rPr lang="en-US" dirty="0">
                          <a:hlinkClick r:id="rId6"/>
                        </a:rPr>
                        <a:t>https://www.youtube.com/watch?v=HNlGFrIBl8o</a:t>
                      </a:r>
                      <a:endParaRPr lang="en-US" dirty="0"/>
                    </a:p>
                    <a:p>
                      <a:endParaRPr lang="en-US" dirty="0"/>
                    </a:p>
                  </a:txBody>
                  <a:tcPr/>
                </a:tc>
                <a:extLst>
                  <a:ext uri="{0D108BD9-81ED-4DB2-BD59-A6C34878D82A}">
                    <a16:rowId xmlns:a16="http://schemas.microsoft.com/office/drawing/2014/main" val="3230682879"/>
                  </a:ext>
                </a:extLst>
              </a:tr>
              <a:tr h="6279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Django Triaging Tickets (Slide XX/100)</a:t>
                      </a:r>
                    </a:p>
                    <a:p>
                      <a:r>
                        <a:rPr lang="en-US" dirty="0">
                          <a:hlinkClick r:id="rId7"/>
                        </a:rPr>
                        <a:t>https://docs.djangoproject.com/en/dev/internals/contributing/triaging-tickets/</a:t>
                      </a:r>
                      <a:endParaRPr lang="en-US" dirty="0"/>
                    </a:p>
                  </a:txBody>
                  <a:tcPr/>
                </a:tc>
                <a:extLst>
                  <a:ext uri="{0D108BD9-81ED-4DB2-BD59-A6C34878D82A}">
                    <a16:rowId xmlns:a16="http://schemas.microsoft.com/office/drawing/2014/main" val="4133441473"/>
                  </a:ext>
                </a:extLst>
              </a:tr>
            </a:tbl>
          </a:graphicData>
        </a:graphic>
      </p:graphicFrame>
    </p:spTree>
    <p:extLst>
      <p:ext uri="{BB962C8B-B14F-4D97-AF65-F5344CB8AC3E}">
        <p14:creationId xmlns:p14="http://schemas.microsoft.com/office/powerpoint/2010/main" val="4049253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9D8E-30B6-C4DD-FA20-64E49564C617}"/>
              </a:ext>
            </a:extLst>
          </p:cNvPr>
          <p:cNvSpPr>
            <a:spLocks noGrp="1"/>
          </p:cNvSpPr>
          <p:nvPr>
            <p:ph type="title"/>
          </p:nvPr>
        </p:nvSpPr>
        <p:spPr/>
        <p:txBody>
          <a:bodyPr/>
          <a:lstStyle/>
          <a:p>
            <a:r>
              <a:rPr lang="en-US" b="1" dirty="0">
                <a:solidFill>
                  <a:srgbClr val="569CD6"/>
                </a:solidFill>
                <a:effectLst/>
                <a:latin typeface="Inconsolata NF Regular" pitchFamily="49" charset="77"/>
              </a:rPr>
              <a:t>My Trac Comment</a:t>
            </a:r>
            <a:endParaRPr lang="en-US" dirty="0"/>
          </a:p>
        </p:txBody>
      </p:sp>
      <p:sp>
        <p:nvSpPr>
          <p:cNvPr id="3" name="Content Placeholder 2">
            <a:extLst>
              <a:ext uri="{FF2B5EF4-FFF2-40B4-BE49-F238E27FC236}">
                <a16:creationId xmlns:a16="http://schemas.microsoft.com/office/drawing/2014/main" id="{6608E549-95EE-3052-EDE5-6EA071CA2093}"/>
              </a:ext>
            </a:extLst>
          </p:cNvPr>
          <p:cNvSpPr>
            <a:spLocks noGrp="1"/>
          </p:cNvSpPr>
          <p:nvPr>
            <p:ph idx="1"/>
          </p:nvPr>
        </p:nvSpPr>
        <p:spPr/>
        <p:txBody>
          <a:bodyPr/>
          <a:lstStyle/>
          <a:p>
            <a:r>
              <a:rPr lang="en-US" dirty="0"/>
              <a:t>In looking at the tests in </a:t>
            </a:r>
            <a:r>
              <a:rPr lang="en-US" dirty="0" err="1">
                <a:latin typeface="INCONSOLATA" panose="020B0609030003000000" pitchFamily="49" charset="0"/>
              </a:rPr>
              <a:t>raw_query</a:t>
            </a:r>
            <a:r>
              <a:rPr lang="en-US" dirty="0">
                <a:latin typeface="INCONSOLATA" panose="020B0609030003000000" pitchFamily="49" charset="0"/>
              </a:rPr>
              <a:t>\tests</a:t>
            </a:r>
            <a:r>
              <a:rPr lang="en-US" dirty="0"/>
              <a:t> I see a few tests that already exist</a:t>
            </a:r>
          </a:p>
          <a:p>
            <a:r>
              <a:rPr lang="en-US" dirty="0"/>
              <a:t>These are already available and </a:t>
            </a:r>
            <a:r>
              <a:rPr lang="en-US" b="1" dirty="0"/>
              <a:t>appear</a:t>
            </a:r>
            <a:r>
              <a:rPr lang="en-US" dirty="0"/>
              <a:t> to be testing the very thing that the ticket is asking for.</a:t>
            </a:r>
          </a:p>
          <a:p>
            <a:endParaRPr lang="en-US" dirty="0"/>
          </a:p>
        </p:txBody>
      </p:sp>
    </p:spTree>
    <p:extLst>
      <p:ext uri="{BB962C8B-B14F-4D97-AF65-F5344CB8AC3E}">
        <p14:creationId xmlns:p14="http://schemas.microsoft.com/office/powerpoint/2010/main" val="18029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a:bodyPr>
          <a:lstStyle/>
          <a:p>
            <a:pPr algn="ct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lstStyle/>
          <a:p>
            <a:r>
              <a:rPr lang="en-US" b="1" dirty="0">
                <a:solidFill>
                  <a:srgbClr val="569CD6"/>
                </a:solidFill>
                <a:effectLst/>
                <a:latin typeface="Inconsolata NF Regular" pitchFamily="49" charset="77"/>
              </a:rPr>
              <a:t>Comment</a:t>
            </a:r>
            <a:endParaRPr lang="en-US" b="1" dirty="0">
              <a:latin typeface="Inconsolata NF" pitchFamily="49" charset="77"/>
            </a:endParaRPr>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r>
              <a:rPr lang="en-US" dirty="0"/>
              <a:t>Thanks for looking into this. I can get back to work now :)</a:t>
            </a:r>
          </a:p>
          <a:p>
            <a:pPr lvl="1"/>
            <a:r>
              <a:rPr lang="en-US" dirty="0"/>
              <a:t>By Matias </a:t>
            </a:r>
            <a:r>
              <a:rPr lang="en-US" dirty="0" err="1"/>
              <a:t>Surdi</a:t>
            </a:r>
            <a:endParaRPr lang="en-US" dirty="0"/>
          </a:p>
          <a:p>
            <a:pPr lvl="1"/>
            <a:r>
              <a:rPr lang="en-US" dirty="0"/>
              <a:t>The Reporter of the Issue!</a:t>
            </a:r>
          </a:p>
        </p:txBody>
      </p:sp>
    </p:spTree>
    <p:extLst>
      <p:ext uri="{BB962C8B-B14F-4D97-AF65-F5344CB8AC3E}">
        <p14:creationId xmlns:p14="http://schemas.microsoft.com/office/powerpoint/2010/main" val="64456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443206"/>
            <a:ext cx="10515600" cy="1325563"/>
          </a:xfrm>
        </p:spPr>
        <p:txBody>
          <a:bodyPr/>
          <a:lstStyle/>
          <a:p>
            <a:r>
              <a:rPr lang="en-US" b="1" dirty="0">
                <a:solidFill>
                  <a:srgbClr val="569CD6"/>
                </a:solidFill>
                <a:effectLst/>
                <a:latin typeface="Inconsolata NF Regular" pitchFamily="49" charset="77"/>
              </a:rPr>
              <a:t>Letting everyone know!</a:t>
            </a:r>
            <a:endParaRPr lang="en-US" dirty="0"/>
          </a:p>
        </p:txBody>
      </p:sp>
      <p:pic>
        <p:nvPicPr>
          <p:cNvPr id="5" name="Picture 4" descr="Tweet posted to Twitter&#10;I closed a ticket while at the DjangoConUS2022 sprints with Simon Charter">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338043" y="1768768"/>
            <a:ext cx="11398315" cy="3320463"/>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1523360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mage of Leonardo Dicaprio as Jack from James Cameron's 1997 file Titanic ">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lstStyle/>
          <a:p>
            <a:r>
              <a:rPr lang="en-US" b="1" dirty="0">
                <a:solidFill>
                  <a:srgbClr val="569CD6"/>
                </a:solidFill>
                <a:effectLst/>
                <a:latin typeface="Inconsolata NF Regular" pitchFamily="49" charset="77"/>
              </a:rPr>
              <a:t>Another Comment</a:t>
            </a:r>
            <a:endParaRPr lang="en-US" b="1" dirty="0">
              <a:latin typeface="Inconsolata NF" pitchFamily="49" charset="77"/>
            </a:endParaRPr>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r>
              <a:rPr lang="en-US" dirty="0"/>
              <a:t>Sorry -- this is still broken on </a:t>
            </a:r>
            <a:r>
              <a:rPr lang="en-US" dirty="0" err="1"/>
              <a:t>Sqlite</a:t>
            </a:r>
            <a:r>
              <a:rPr lang="en-US" dirty="0"/>
              <a:t>. The additions and fixes mentioned are mostly for Oracle and other backends. The </a:t>
            </a:r>
            <a:r>
              <a:rPr lang="en-US" dirty="0" err="1"/>
              <a:t>Sqlite</a:t>
            </a:r>
            <a:r>
              <a:rPr lang="en-US" dirty="0"/>
              <a:t> backend, at the time I write this, still has </a:t>
            </a:r>
          </a:p>
          <a:p>
            <a:r>
              <a:rPr lang="en-US" dirty="0" err="1">
                <a:latin typeface="INCONSOLATA" panose="020B0609030003000000" pitchFamily="49" charset="0"/>
              </a:rPr>
              <a:t>supports_paramstyle_pyformat</a:t>
            </a:r>
            <a:r>
              <a:rPr lang="en-US" dirty="0">
                <a:latin typeface="INCONSOLATA" panose="020B0609030003000000" pitchFamily="49" charset="0"/>
              </a:rPr>
              <a:t> = False</a:t>
            </a:r>
            <a:r>
              <a:rPr lang="en-US" dirty="0"/>
              <a:t> </a:t>
            </a:r>
          </a:p>
          <a:p>
            <a:r>
              <a:rPr lang="en-US" dirty="0"/>
              <a:t>and still borks with a syntax error if you try to replicate the session in the ticket description.</a:t>
            </a:r>
          </a:p>
          <a:p>
            <a:pPr lvl="1"/>
            <a:r>
              <a:rPr lang="en-US" dirty="0"/>
              <a:t>By Shia Berger</a:t>
            </a:r>
          </a:p>
        </p:txBody>
      </p:sp>
    </p:spTree>
    <p:extLst>
      <p:ext uri="{BB962C8B-B14F-4D97-AF65-F5344CB8AC3E}">
        <p14:creationId xmlns:p14="http://schemas.microsoft.com/office/powerpoint/2010/main" val="7323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First </a:t>
            </a:r>
            <a:r>
              <a:rPr lang="en-US" b="1" dirty="0" err="1">
                <a:solidFill>
                  <a:srgbClr val="569CD6"/>
                </a:solidFill>
                <a:effectLst/>
                <a:latin typeface="Inconsolata NF Regular" pitchFamily="49" charset="77"/>
              </a:rPr>
              <a:t>DjangoCon</a:t>
            </a:r>
            <a:r>
              <a:rPr lang="en-US"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5483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25715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3111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Feelings …</a:t>
            </a:r>
            <a:endParaRPr lang="en-US" dirty="0"/>
          </a:p>
        </p:txBody>
      </p:sp>
    </p:spTree>
    <p:extLst>
      <p:ext uri="{BB962C8B-B14F-4D97-AF65-F5344CB8AC3E}">
        <p14:creationId xmlns:p14="http://schemas.microsoft.com/office/powerpoint/2010/main" val="17961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192780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 </a:t>
            </a:r>
            <a:endParaRPr lang="en-US" dirty="0"/>
          </a:p>
        </p:txBody>
      </p:sp>
    </p:spTree>
    <p:extLst>
      <p:ext uri="{BB962C8B-B14F-4D97-AF65-F5344CB8AC3E}">
        <p14:creationId xmlns:p14="http://schemas.microsoft.com/office/powerpoint/2010/main" val="2887529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r>
              <a:rPr lang="en-US" b="1" dirty="0">
                <a:solidFill>
                  <a:srgbClr val="569CD6"/>
                </a:solidFill>
                <a:effectLst/>
                <a:latin typeface="Inconsolata NF Regular" pitchFamily="49" charset="77"/>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lstStyle/>
          <a:p>
            <a:r>
              <a:rPr lang="en-US" dirty="0"/>
              <a:t>Ticket difficulty</a:t>
            </a:r>
          </a:p>
          <a:p>
            <a:r>
              <a:rPr lang="en-US" dirty="0"/>
              <a:t>The Review Process can be challenging</a:t>
            </a:r>
          </a:p>
          <a:p>
            <a:r>
              <a:rPr lang="en-US" dirty="0"/>
              <a:t>You can do it!</a:t>
            </a:r>
          </a:p>
        </p:txBody>
      </p:sp>
    </p:spTree>
    <p:extLst>
      <p:ext uri="{BB962C8B-B14F-4D97-AF65-F5344CB8AC3E}">
        <p14:creationId xmlns:p14="http://schemas.microsoft.com/office/powerpoint/2010/main" val="2795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FFAA-6613-1DE8-C675-B43418B14353}"/>
              </a:ext>
            </a:extLst>
          </p:cNvPr>
          <p:cNvSpPr>
            <a:spLocks noGrp="1"/>
          </p:cNvSpPr>
          <p:nvPr>
            <p:ph type="title"/>
          </p:nvPr>
        </p:nvSpPr>
        <p:spPr/>
        <p:txBody>
          <a:bodyPr/>
          <a:lstStyle/>
          <a:p>
            <a:r>
              <a:rPr lang="en-US" b="1" dirty="0">
                <a:solidFill>
                  <a:srgbClr val="569CD6"/>
                </a:solidFill>
                <a:effectLst/>
                <a:latin typeface="Inconsolata NF Regular" pitchFamily="49" charset="77"/>
              </a:rPr>
              <a:t>The World Expert</a:t>
            </a:r>
            <a:endParaRPr lang="en-US" dirty="0"/>
          </a:p>
        </p:txBody>
      </p:sp>
      <p:sp>
        <p:nvSpPr>
          <p:cNvPr id="5" name="TextBox 4">
            <a:extLst>
              <a:ext uri="{FF2B5EF4-FFF2-40B4-BE49-F238E27FC236}">
                <a16:creationId xmlns:a16="http://schemas.microsoft.com/office/drawing/2014/main" id="{98B7F1AF-9CC4-65F9-F0DC-F73B337E28BE}"/>
              </a:ext>
            </a:extLst>
          </p:cNvPr>
          <p:cNvSpPr txBox="1"/>
          <p:nvPr/>
        </p:nvSpPr>
        <p:spPr>
          <a:xfrm>
            <a:off x="838200" y="3286397"/>
            <a:ext cx="10515600" cy="2154436"/>
          </a:xfrm>
          <a:prstGeom prst="rect">
            <a:avLst/>
          </a:prstGeom>
          <a:noFill/>
        </p:spPr>
        <p:txBody>
          <a:bodyPr wrap="square" rtlCol="0">
            <a:spAutoFit/>
          </a:bodyPr>
          <a:lstStyle/>
          <a:p>
            <a:r>
              <a:rPr lang="en-US" sz="1200" dirty="0"/>
              <a:t>Hi Sarah - you're very welcome to pick it up. :) </a:t>
            </a:r>
          </a:p>
          <a:p>
            <a:endParaRPr lang="en-US" sz="1200" dirty="0"/>
          </a:p>
          <a:p>
            <a:r>
              <a:rPr lang="en-US" sz="1200" dirty="0"/>
              <a:t>I'd suggest an </a:t>
            </a:r>
            <a:r>
              <a:rPr lang="en-US" sz="4000" b="1" dirty="0"/>
              <a:t>initial time-boxed investigation</a:t>
            </a:r>
            <a:r>
              <a:rPr lang="en-US" sz="1200" dirty="0"/>
              <a:t> to work out what the state of play is.</a:t>
            </a:r>
          </a:p>
          <a:p>
            <a:endParaRPr lang="en-US" dirty="0"/>
          </a:p>
          <a:p>
            <a:r>
              <a:rPr lang="en-US" sz="1200" dirty="0"/>
              <a:t>At that point </a:t>
            </a:r>
            <a:r>
              <a:rPr lang="en-US" sz="4000" b="1" dirty="0"/>
              <a:t>you'll be the world expert </a:t>
            </a:r>
            <a:r>
              <a:rPr lang="en-US" sz="4000" b="1" baseline="30000" dirty="0"/>
              <a:t>TM</a:t>
            </a:r>
            <a:r>
              <a:rPr lang="en-US" dirty="0"/>
              <a:t> </a:t>
            </a:r>
            <a:r>
              <a:rPr lang="en-US" sz="1200" dirty="0"/>
              <a:t>on this issue, so either you'll have an idea or you'll want input. If you open a PR at that point (even just adding comments in the second case) to explain what's going on, it's easier for others to get up to speed and input</a:t>
            </a:r>
            <a:endParaRPr lang="en-US" dirty="0"/>
          </a:p>
        </p:txBody>
      </p:sp>
      <p:sp>
        <p:nvSpPr>
          <p:cNvPr id="6" name="TextBox 5">
            <a:extLst>
              <a:ext uri="{FF2B5EF4-FFF2-40B4-BE49-F238E27FC236}">
                <a16:creationId xmlns:a16="http://schemas.microsoft.com/office/drawing/2014/main" id="{43114915-A042-1FF0-BD51-AB6C434223D5}"/>
              </a:ext>
            </a:extLst>
          </p:cNvPr>
          <p:cNvSpPr txBox="1"/>
          <p:nvPr/>
        </p:nvSpPr>
        <p:spPr>
          <a:xfrm>
            <a:off x="838200" y="2186609"/>
            <a:ext cx="10638183" cy="369332"/>
          </a:xfrm>
          <a:prstGeom prst="rect">
            <a:avLst/>
          </a:prstGeom>
          <a:noFill/>
        </p:spPr>
        <p:txBody>
          <a:bodyPr wrap="square" rtlCol="0">
            <a:spAutoFit/>
          </a:bodyPr>
          <a:lstStyle/>
          <a:p>
            <a:r>
              <a:rPr lang="en-US" dirty="0"/>
              <a:t>I was wondering if this is being work on or if I could try and pick it up, happy to work on it in a group as well</a:t>
            </a:r>
          </a:p>
        </p:txBody>
      </p:sp>
    </p:spTree>
    <p:extLst>
      <p:ext uri="{BB962C8B-B14F-4D97-AF65-F5344CB8AC3E}">
        <p14:creationId xmlns:p14="http://schemas.microsoft.com/office/powerpoint/2010/main" val="27103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Working on the Ticket</a:t>
            </a:r>
            <a:endParaRPr lang="en-US" dirty="0"/>
          </a:p>
        </p:txBody>
      </p:sp>
    </p:spTree>
    <p:extLst>
      <p:ext uri="{BB962C8B-B14F-4D97-AF65-F5344CB8AC3E}">
        <p14:creationId xmlns:p14="http://schemas.microsoft.com/office/powerpoint/2010/main" val="4084933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Introduction</a:t>
            </a:r>
            <a:endParaRPr lang="en-US" dirty="0"/>
          </a:p>
        </p:txBody>
      </p:sp>
    </p:spTree>
    <p:extLst>
      <p:ext uri="{BB962C8B-B14F-4D97-AF65-F5344CB8AC3E}">
        <p14:creationId xmlns:p14="http://schemas.microsoft.com/office/powerpoint/2010/main" val="864107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Replicate the Bug 🐛</a:t>
            </a:r>
          </a:p>
          <a:p>
            <a:pPr marL="0" indent="0" algn="ctr">
              <a:buNone/>
            </a:pPr>
            <a:r>
              <a:rPr lang="en-US" dirty="0"/>
              <a:t>Read some docs </a:t>
            </a:r>
            <a:r>
              <a:rPr lang="en-US" b="1" dirty="0">
                <a:solidFill>
                  <a:srgbClr val="569CD6"/>
                </a:solidFill>
              </a:rPr>
              <a:t>📖</a:t>
            </a:r>
            <a:endParaRPr lang="en-US" dirty="0"/>
          </a:p>
          <a:p>
            <a:pPr marL="0" indent="0" algn="ctr">
              <a:buNone/>
            </a:pPr>
            <a:r>
              <a:rPr lang="en-US" dirty="0"/>
              <a:t>Write some code </a:t>
            </a:r>
            <a:r>
              <a:rPr lang="en-US" b="1" dirty="0">
                <a:solidFill>
                  <a:srgbClr val="569CD6"/>
                </a:solidFill>
                <a:latin typeface="Inconsolata NF Regular" pitchFamily="49" charset="77"/>
              </a:rPr>
              <a:t>✍🏻</a:t>
            </a:r>
            <a:endParaRPr lang="en-US" dirty="0"/>
          </a:p>
          <a:p>
            <a:pPr marL="0" indent="0" algn="ctr">
              <a:buNone/>
            </a:pPr>
            <a:r>
              <a:rPr lang="en-US" dirty="0"/>
              <a:t>Test the Code 🧪</a:t>
            </a:r>
          </a:p>
          <a:p>
            <a:pPr marL="0" indent="0" algn="ctr">
              <a:buNone/>
            </a:pPr>
            <a:r>
              <a:rPr lang="en-US" dirty="0"/>
              <a:t>Write down what you learned 📜</a:t>
            </a:r>
          </a:p>
        </p:txBody>
      </p:sp>
    </p:spTree>
    <p:extLst>
      <p:ext uri="{BB962C8B-B14F-4D97-AF65-F5344CB8AC3E}">
        <p14:creationId xmlns:p14="http://schemas.microsoft.com/office/powerpoint/2010/main" val="39685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44628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0177D-463E-8386-A6DE-8B35EC57C65A}"/>
              </a:ext>
            </a:extLst>
          </p:cNvPr>
          <p:cNvPicPr>
            <a:picLocks noChangeAspect="1"/>
          </p:cNvPicPr>
          <p:nvPr/>
        </p:nvPicPr>
        <p:blipFill>
          <a:blip r:embed="rId4"/>
          <a:stretch>
            <a:fillRect/>
          </a:stretch>
        </p:blipFill>
        <p:spPr>
          <a:xfrm>
            <a:off x="483422" y="1661739"/>
            <a:ext cx="11215520" cy="3531488"/>
          </a:xfrm>
          <a:prstGeom prst="rect">
            <a:avLst/>
          </a:prstGeom>
        </p:spPr>
      </p:pic>
    </p:spTree>
    <p:extLst>
      <p:ext uri="{BB962C8B-B14F-4D97-AF65-F5344CB8AC3E}">
        <p14:creationId xmlns:p14="http://schemas.microsoft.com/office/powerpoint/2010/main" val="3070723222"/>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E2F24D-D884-AB2F-1AB3-F1E9703E9D03}"/>
              </a:ext>
            </a:extLst>
          </p:cNvPr>
          <p:cNvPicPr>
            <a:picLocks noChangeAspect="1"/>
          </p:cNvPicPr>
          <p:nvPr/>
        </p:nvPicPr>
        <p:blipFill>
          <a:blip r:embed="rId3"/>
          <a:stretch>
            <a:fillRect/>
          </a:stretch>
        </p:blipFill>
        <p:spPr>
          <a:xfrm>
            <a:off x="461301" y="2433536"/>
            <a:ext cx="11269398" cy="1990927"/>
          </a:xfrm>
          <a:prstGeom prst="rect">
            <a:avLst/>
          </a:prstGeom>
        </p:spPr>
      </p:pic>
    </p:spTree>
    <p:extLst>
      <p:ext uri="{BB962C8B-B14F-4D97-AF65-F5344CB8AC3E}">
        <p14:creationId xmlns:p14="http://schemas.microsoft.com/office/powerpoint/2010/main" val="3195684822"/>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6435-CACE-0C19-CBBF-42AF190564CF}"/>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11AB2A70-EC9D-310C-0007-01A7A15CB937}"/>
              </a:ext>
            </a:extLst>
          </p:cNvPr>
          <p:cNvSpPr txBox="1"/>
          <p:nvPr/>
        </p:nvSpPr>
        <p:spPr>
          <a:xfrm>
            <a:off x="838200" y="3160059"/>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AC2183DD-3EAD-EAD3-E740-AAFE1028465D}"/>
              </a:ext>
            </a:extLst>
          </p:cNvPr>
          <p:cNvPicPr>
            <a:picLocks noChangeAspect="1"/>
          </p:cNvPicPr>
          <p:nvPr/>
        </p:nvPicPr>
        <p:blipFill>
          <a:blip r:embed="rId3"/>
          <a:stretch>
            <a:fillRect/>
          </a:stretch>
        </p:blipFill>
        <p:spPr>
          <a:xfrm>
            <a:off x="811245" y="282953"/>
            <a:ext cx="10569509" cy="6492875"/>
          </a:xfrm>
          <a:prstGeom prst="rect">
            <a:avLst/>
          </a:prstGeom>
        </p:spPr>
      </p:pic>
    </p:spTree>
    <p:extLst>
      <p:ext uri="{BB962C8B-B14F-4D97-AF65-F5344CB8AC3E}">
        <p14:creationId xmlns:p14="http://schemas.microsoft.com/office/powerpoint/2010/main" val="58332945"/>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 Replicate the Bug 🐛</a:t>
            </a:r>
          </a:p>
          <a:p>
            <a:pPr marL="0" indent="0" algn="ctr">
              <a:buNone/>
            </a:pPr>
            <a:r>
              <a:rPr lang="en-US" dirty="0"/>
              <a:t>Read some docs </a:t>
            </a:r>
            <a:r>
              <a:rPr lang="en-US" b="1" dirty="0">
                <a:solidFill>
                  <a:srgbClr val="569CD6"/>
                </a:solidFill>
              </a:rPr>
              <a:t>📖</a:t>
            </a:r>
            <a:endParaRPr lang="en-US" dirty="0"/>
          </a:p>
          <a:p>
            <a:pPr marL="0" indent="0" algn="ctr">
              <a:buNone/>
            </a:pPr>
            <a:r>
              <a:rPr lang="en-US" dirty="0"/>
              <a:t>Write some code </a:t>
            </a:r>
            <a:r>
              <a:rPr lang="en-US" b="1" dirty="0">
                <a:solidFill>
                  <a:srgbClr val="569CD6"/>
                </a:solidFill>
                <a:latin typeface="Inconsolata NF Regular" pitchFamily="49" charset="77"/>
              </a:rPr>
              <a:t>✍🏻</a:t>
            </a:r>
            <a:endParaRPr lang="en-US" dirty="0"/>
          </a:p>
          <a:p>
            <a:pPr marL="0" indent="0" algn="ctr">
              <a:buNone/>
            </a:pPr>
            <a:r>
              <a:rPr lang="en-US" dirty="0"/>
              <a:t>Test the Code 🧪</a:t>
            </a:r>
          </a:p>
          <a:p>
            <a:pPr marL="0" indent="0" algn="ctr">
              <a:buNone/>
            </a:pPr>
            <a:r>
              <a:rPr lang="en-US" dirty="0"/>
              <a:t>Write down what you learned 📜</a:t>
            </a:r>
          </a:p>
        </p:txBody>
      </p:sp>
    </p:spTree>
    <p:extLst>
      <p:ext uri="{BB962C8B-B14F-4D97-AF65-F5344CB8AC3E}">
        <p14:creationId xmlns:p14="http://schemas.microsoft.com/office/powerpoint/2010/main" val="73541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rPr>
              <a:t>📖</a:t>
            </a:r>
            <a:endParaRPr lang="en-US" sz="9600" dirty="0">
              <a:solidFill>
                <a:srgbClr val="569CD6"/>
              </a:solidFill>
            </a:endParaRPr>
          </a:p>
        </p:txBody>
      </p:sp>
    </p:spTree>
    <p:extLst>
      <p:ext uri="{BB962C8B-B14F-4D97-AF65-F5344CB8AC3E}">
        <p14:creationId xmlns:p14="http://schemas.microsoft.com/office/powerpoint/2010/main" val="501730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637953" y="1825625"/>
            <a:ext cx="10983433" cy="4351338"/>
          </a:xfrm>
        </p:spPr>
        <p:txBody>
          <a:bodyPr/>
          <a:lstStyle/>
          <a:p>
            <a:r>
              <a:rPr lang="en-US" dirty="0"/>
              <a:t>Stack Trace Error Message</a:t>
            </a:r>
          </a:p>
          <a:p>
            <a:pPr marL="457200" lvl="1" indent="0">
              <a:buNone/>
            </a:pPr>
            <a:r>
              <a:rPr lang="en-US" sz="1400" dirty="0">
                <a:latin typeface="Inconsolata NF" pitchFamily="49" charset="77"/>
              </a:rPr>
              <a:t>File "/Users/Ryan/</a:t>
            </a:r>
            <a:r>
              <a:rPr lang="en-US" sz="1400" dirty="0" err="1">
                <a:latin typeface="Inconsolata NF" pitchFamily="49" charset="77"/>
              </a:rPr>
              <a:t>PycharmProjects</a:t>
            </a:r>
            <a:r>
              <a:rPr lang="en-US" sz="1400" dirty="0">
                <a:latin typeface="Inconsolata NF" pitchFamily="49" charset="77"/>
              </a:rPr>
              <a:t>/</a:t>
            </a:r>
            <a:r>
              <a:rPr lang="en-US" sz="1400" dirty="0" err="1">
                <a:latin typeface="Inconsolata NF" pitchFamily="49" charset="77"/>
              </a:rPr>
              <a:t>tatisjr</a:t>
            </a:r>
            <a:r>
              <a:rPr lang="en-US" sz="1400" dirty="0">
                <a:latin typeface="Inconsolata NF" pitchFamily="49" charset="77"/>
              </a:rPr>
              <a:t>/</a:t>
            </a:r>
            <a:r>
              <a:rPr lang="en-US" sz="1400" dirty="0" err="1">
                <a:latin typeface="Inconsolata NF" pitchFamily="49" charset="77"/>
              </a:rPr>
              <a:t>venv</a:t>
            </a:r>
            <a:r>
              <a:rPr lang="en-US" sz="1400" dirty="0">
                <a:latin typeface="Inconsolata NF" pitchFamily="49" charset="77"/>
              </a:rPr>
              <a:t>/lib/python3.9/site-packages/</a:t>
            </a:r>
            <a:r>
              <a:rPr lang="en-US" sz="4400" dirty="0" err="1">
                <a:latin typeface="Inconsolata NF" pitchFamily="49" charset="77"/>
              </a:rPr>
              <a:t>django</a:t>
            </a:r>
            <a:r>
              <a:rPr lang="en-US" sz="4400" dirty="0">
                <a:latin typeface="Inconsolata NF" pitchFamily="49" charset="77"/>
              </a:rPr>
              <a:t>/</a:t>
            </a:r>
            <a:r>
              <a:rPr lang="en-US" sz="4400" dirty="0" err="1">
                <a:latin typeface="Inconsolata NF" pitchFamily="49" charset="77"/>
              </a:rPr>
              <a:t>db</a:t>
            </a:r>
            <a:r>
              <a:rPr lang="en-US" sz="4400" dirty="0">
                <a:latin typeface="Inconsolata NF" pitchFamily="49" charset="77"/>
              </a:rPr>
              <a:t>/backends/sqlite3/</a:t>
            </a:r>
            <a:r>
              <a:rPr lang="en-US" sz="4400" dirty="0" err="1">
                <a:latin typeface="Inconsolata NF" pitchFamily="49" charset="77"/>
              </a:rPr>
              <a:t>base.py</a:t>
            </a:r>
            <a:r>
              <a:rPr lang="en-US" sz="1400" dirty="0">
                <a:latin typeface="Inconsolata NF" pitchFamily="49" charset="77"/>
              </a:rPr>
              <a:t>", </a:t>
            </a:r>
            <a:r>
              <a:rPr lang="en-US" sz="4400" dirty="0">
                <a:latin typeface="Inconsolata NF" pitchFamily="49" charset="77"/>
              </a:rPr>
              <a:t>line 357</a:t>
            </a:r>
            <a:r>
              <a:rPr lang="en-US" sz="1400" dirty="0">
                <a:latin typeface="Inconsolata NF" pitchFamily="49" charset="77"/>
              </a:rPr>
              <a:t>, in execute</a:t>
            </a:r>
          </a:p>
          <a:p>
            <a:pPr marL="457200" lvl="1" indent="0">
              <a:buNone/>
            </a:pPr>
            <a:r>
              <a:rPr lang="en-US" sz="1400" dirty="0">
                <a:latin typeface="Inconsolata NF" pitchFamily="49" charset="77"/>
              </a:rPr>
              <a:t>        return </a:t>
            </a:r>
            <a:r>
              <a:rPr lang="en-US" sz="1400" dirty="0" err="1">
                <a:latin typeface="Inconsolata NF" pitchFamily="49" charset="77"/>
              </a:rPr>
              <a:t>Database.Cursor.execute</a:t>
            </a:r>
            <a:r>
              <a:rPr lang="en-US" sz="1400" dirty="0">
                <a:latin typeface="Inconsolata NF" pitchFamily="49" charset="77"/>
              </a:rPr>
              <a:t>(self, query, params)</a:t>
            </a:r>
          </a:p>
        </p:txBody>
      </p:sp>
    </p:spTree>
    <p:extLst>
      <p:ext uri="{BB962C8B-B14F-4D97-AF65-F5344CB8AC3E}">
        <p14:creationId xmlns:p14="http://schemas.microsoft.com/office/powerpoint/2010/main" val="229812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This leads to the class </a:t>
            </a:r>
            <a:r>
              <a:rPr lang="en-US" dirty="0" err="1">
                <a:latin typeface="Inconsolata NF" pitchFamily="49" charset="77"/>
              </a:rPr>
              <a:t>SQLiteCursorWrapper</a:t>
            </a:r>
            <a:r>
              <a:rPr lang="en-US" dirty="0">
                <a:latin typeface="Inconsolata NF" pitchFamily="49" charset="77"/>
              </a:rPr>
              <a:t> </a:t>
            </a:r>
            <a:r>
              <a:rPr lang="en-US" dirty="0"/>
              <a:t>which has three methods:</a:t>
            </a:r>
          </a:p>
          <a:p>
            <a:pPr lvl="1"/>
            <a:r>
              <a:rPr lang="en-US" dirty="0"/>
              <a:t>execute</a:t>
            </a:r>
          </a:p>
          <a:p>
            <a:pPr lvl="1"/>
            <a:r>
              <a:rPr lang="en-US" dirty="0" err="1"/>
              <a:t>executemany</a:t>
            </a:r>
            <a:endParaRPr lang="en-US" dirty="0"/>
          </a:p>
          <a:p>
            <a:pPr lvl="1"/>
            <a:r>
              <a:rPr lang="en-US" dirty="0" err="1"/>
              <a:t>convert_query</a:t>
            </a:r>
            <a:endParaRPr lang="en-US" dirty="0"/>
          </a:p>
          <a:p>
            <a:endParaRPr lang="en-US" dirty="0"/>
          </a:p>
        </p:txBody>
      </p:sp>
    </p:spTree>
    <p:extLst>
      <p:ext uri="{BB962C8B-B14F-4D97-AF65-F5344CB8AC3E}">
        <p14:creationId xmlns:p14="http://schemas.microsoft.com/office/powerpoint/2010/main" val="32734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BUT both </a:t>
            </a:r>
            <a:r>
              <a:rPr lang="en-US" b="1" dirty="0">
                <a:latin typeface="Inconsolata NF" pitchFamily="49" charset="77"/>
              </a:rPr>
              <a:t>execute</a:t>
            </a:r>
            <a:r>
              <a:rPr lang="en-US" dirty="0"/>
              <a:t> and </a:t>
            </a:r>
            <a:r>
              <a:rPr lang="en-US" b="1" dirty="0" err="1">
                <a:latin typeface="Inconsolata NF" pitchFamily="49" charset="77"/>
              </a:rPr>
              <a:t>executemany</a:t>
            </a:r>
            <a:r>
              <a:rPr lang="en-US" dirty="0"/>
              <a:t> call </a:t>
            </a:r>
            <a:r>
              <a:rPr lang="en-US" b="1" dirty="0" err="1">
                <a:latin typeface="Inconsolata NF" pitchFamily="49" charset="77"/>
              </a:rPr>
              <a:t>convert_query</a:t>
            </a:r>
            <a:r>
              <a:rPr lang="en-US" dirty="0"/>
              <a:t> if there are parameters (which is the use case we’re interested in)</a:t>
            </a:r>
          </a:p>
        </p:txBody>
      </p:sp>
    </p:spTree>
    <p:extLst>
      <p:ext uri="{BB962C8B-B14F-4D97-AF65-F5344CB8AC3E}">
        <p14:creationId xmlns:p14="http://schemas.microsoft.com/office/powerpoint/2010/main" val="274612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The code for </a:t>
            </a:r>
            <a:r>
              <a:rPr lang="en-US" dirty="0" err="1"/>
              <a:t>convert_query</a:t>
            </a:r>
            <a:r>
              <a:rPr lang="en-US" dirty="0"/>
              <a:t> is a single line:</a:t>
            </a:r>
          </a:p>
          <a:p>
            <a:pPr marL="0" indent="0">
              <a:buNone/>
            </a:pPr>
            <a:endParaRPr lang="en-US" dirty="0"/>
          </a:p>
          <a:p>
            <a:pPr marL="0" indent="0">
              <a:buNone/>
            </a:pPr>
            <a:r>
              <a:rPr lang="en-US" b="1" dirty="0">
                <a:latin typeface="Inconsolata NF" pitchFamily="49" charset="77"/>
              </a:rPr>
              <a:t> def </a:t>
            </a:r>
            <a:r>
              <a:rPr lang="en-US" b="1" dirty="0" err="1">
                <a:latin typeface="Inconsolata NF" pitchFamily="49" charset="77"/>
              </a:rPr>
              <a:t>convert_query</a:t>
            </a:r>
            <a:r>
              <a:rPr lang="en-US" b="1" dirty="0">
                <a:latin typeface="Inconsolata NF" pitchFamily="49" charset="77"/>
              </a:rPr>
              <a:t>(self, query):</a:t>
            </a:r>
          </a:p>
          <a:p>
            <a:pPr marL="0" indent="0">
              <a:buNone/>
            </a:pPr>
            <a:r>
              <a:rPr lang="en-US" b="1" dirty="0">
                <a:latin typeface="Inconsolata NF" pitchFamily="49" charset="77"/>
              </a:rPr>
              <a:t>        return </a:t>
            </a:r>
            <a:r>
              <a:rPr lang="en-US" b="1" dirty="0" err="1">
                <a:latin typeface="Inconsolata NF" pitchFamily="49" charset="77"/>
              </a:rPr>
              <a:t>FORMAT_QMARK_REGEX.sub</a:t>
            </a:r>
            <a:r>
              <a:rPr lang="en-US" b="1" dirty="0">
                <a:latin typeface="Inconsolata NF" pitchFamily="49" charset="77"/>
              </a:rPr>
              <a:t>("?", query).replace("%%", "%")</a:t>
            </a:r>
          </a:p>
        </p:txBody>
      </p:sp>
    </p:spTree>
    <p:extLst>
      <p:ext uri="{BB962C8B-B14F-4D97-AF65-F5344CB8AC3E}">
        <p14:creationId xmlns:p14="http://schemas.microsoft.com/office/powerpoint/2010/main" val="957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BUT </a:t>
            </a:r>
          </a:p>
          <a:p>
            <a:r>
              <a:rPr lang="en-US" b="1" dirty="0">
                <a:latin typeface="Inconsolata NF" pitchFamily="49" charset="77"/>
              </a:rPr>
              <a:t>FORMAT_QMARK_REGEX = _</a:t>
            </a:r>
            <a:r>
              <a:rPr lang="en-US" b="1" dirty="0" err="1">
                <a:latin typeface="Inconsolata NF" pitchFamily="49" charset="77"/>
              </a:rPr>
              <a:t>lazy_re_compile</a:t>
            </a:r>
            <a:r>
              <a:rPr lang="en-US" b="1" dirty="0">
                <a:latin typeface="Inconsolata NF" pitchFamily="49" charset="77"/>
              </a:rPr>
              <a:t>(r"(?&lt;!%)%s")</a:t>
            </a:r>
          </a:p>
        </p:txBody>
      </p:sp>
    </p:spTree>
    <p:extLst>
      <p:ext uri="{BB962C8B-B14F-4D97-AF65-F5344CB8AC3E}">
        <p14:creationId xmlns:p14="http://schemas.microsoft.com/office/powerpoint/2010/main" val="91226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AND looking at the source code of </a:t>
            </a:r>
            <a:r>
              <a:rPr lang="en-US" b="1" dirty="0">
                <a:latin typeface="Inconsolata NF" pitchFamily="49" charset="77"/>
              </a:rPr>
              <a:t>_</a:t>
            </a:r>
            <a:r>
              <a:rPr lang="en-US" b="1" dirty="0" err="1">
                <a:latin typeface="Inconsolata NF" pitchFamily="49" charset="77"/>
              </a:rPr>
              <a:t>lazy_re_compile</a:t>
            </a:r>
            <a:r>
              <a:rPr lang="en-US" b="1" dirty="0">
                <a:latin typeface="Inconsolata NF" pitchFamily="49" charset="77"/>
              </a:rPr>
              <a:t>()</a:t>
            </a:r>
          </a:p>
          <a:p>
            <a:r>
              <a:rPr lang="en-US" dirty="0"/>
              <a:t>It has two parameters</a:t>
            </a:r>
          </a:p>
          <a:p>
            <a:pPr lvl="1"/>
            <a:r>
              <a:rPr lang="en-US" dirty="0"/>
              <a:t>regex</a:t>
            </a:r>
          </a:p>
          <a:p>
            <a:pPr lvl="1"/>
            <a:r>
              <a:rPr lang="en-US" dirty="0"/>
              <a:t>flags</a:t>
            </a:r>
          </a:p>
          <a:p>
            <a:r>
              <a:rPr lang="en-US" dirty="0"/>
              <a:t>it returns a </a:t>
            </a:r>
            <a:r>
              <a:rPr lang="en-US" b="1" dirty="0" err="1">
                <a:latin typeface="Inconsolata NF" pitchFamily="49" charset="77"/>
              </a:rPr>
              <a:t>SimpleLazyObject</a:t>
            </a:r>
            <a:endParaRPr lang="en-US" b="1" dirty="0">
              <a:latin typeface="Inconsolata NF" pitchFamily="49" charset="77"/>
            </a:endParaRPr>
          </a:p>
        </p:txBody>
      </p:sp>
    </p:spTree>
    <p:extLst>
      <p:ext uri="{BB962C8B-B14F-4D97-AF65-F5344CB8AC3E}">
        <p14:creationId xmlns:p14="http://schemas.microsoft.com/office/powerpoint/2010/main" val="389514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Per the doc string a </a:t>
            </a:r>
            <a:r>
              <a:rPr lang="en-US" b="1" dirty="0" err="1">
                <a:latin typeface="Inconsolata NF" pitchFamily="49" charset="77"/>
              </a:rPr>
              <a:t>SimpleLazyObject</a:t>
            </a:r>
            <a:r>
              <a:rPr lang="en-US" dirty="0"/>
              <a:t> is </a:t>
            </a:r>
          </a:p>
          <a:p>
            <a:pPr lvl="1"/>
            <a:r>
              <a:rPr lang="en-US" dirty="0"/>
              <a:t>A lazy object initialized from any function. Designed for compound objects of unknown type. For </a:t>
            </a:r>
            <a:r>
              <a:rPr lang="en-US" dirty="0" err="1"/>
              <a:t>builtins</a:t>
            </a:r>
            <a:r>
              <a:rPr lang="en-US" dirty="0"/>
              <a:t> or objects of known type, use </a:t>
            </a:r>
            <a:r>
              <a:rPr lang="en-US" dirty="0" err="1"/>
              <a:t>django.utils.functional.lazy</a:t>
            </a:r>
            <a:r>
              <a:rPr lang="en-US" dirty="0"/>
              <a:t>.</a:t>
            </a:r>
          </a:p>
          <a:p>
            <a:r>
              <a:rPr lang="en-US" dirty="0"/>
              <a:t>And it subclasses </a:t>
            </a:r>
            <a:r>
              <a:rPr lang="en-US" b="1" dirty="0" err="1">
                <a:latin typeface="Inconsolata NF" pitchFamily="49" charset="77"/>
              </a:rPr>
              <a:t>LazyObject</a:t>
            </a:r>
            <a:endParaRPr lang="en-US" dirty="0">
              <a:latin typeface="Inconsolata NF" pitchFamily="49" charset="77"/>
            </a:endParaRPr>
          </a:p>
          <a:p>
            <a:endParaRPr lang="en-US" dirty="0"/>
          </a:p>
        </p:txBody>
      </p:sp>
    </p:spTree>
    <p:extLst>
      <p:ext uri="{BB962C8B-B14F-4D97-AF65-F5344CB8AC3E}">
        <p14:creationId xmlns:p14="http://schemas.microsoft.com/office/powerpoint/2010/main" val="1645887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Which has the doc string</a:t>
            </a:r>
          </a:p>
          <a:p>
            <a:pPr lvl="1"/>
            <a:r>
              <a:rPr lang="en-US" dirty="0">
                <a:latin typeface="Inconsolata NF" pitchFamily="49" charset="77"/>
                <a:cs typeface="Al Bayan Plain" pitchFamily="2" charset="-78"/>
              </a:rPr>
              <a:t>A wrapper for another class that can be used to delay instantiation of the wrapped class. By subclassing, you have the opportunity to intercept and alter instantiation. If you don't need to do that, use </a:t>
            </a:r>
            <a:r>
              <a:rPr lang="en-US" dirty="0" err="1">
                <a:latin typeface="Inconsolata NF" pitchFamily="49" charset="77"/>
                <a:cs typeface="Al Bayan Plain" pitchFamily="2" charset="-78"/>
              </a:rPr>
              <a:t>SimpleLazyObject</a:t>
            </a:r>
            <a:r>
              <a:rPr lang="en-US" dirty="0">
                <a:latin typeface="Inconsolata NF" pitchFamily="49" charset="77"/>
                <a:cs typeface="Al Bayan Plain" pitchFamily="2" charset="-78"/>
              </a:rPr>
              <a:t>.</a:t>
            </a:r>
          </a:p>
          <a:p>
            <a:endParaRPr lang="en-US" dirty="0"/>
          </a:p>
        </p:txBody>
      </p:sp>
    </p:spTree>
    <p:extLst>
      <p:ext uri="{BB962C8B-B14F-4D97-AF65-F5344CB8AC3E}">
        <p14:creationId xmlns:p14="http://schemas.microsoft.com/office/powerpoint/2010/main" val="1821911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At some point I’m able to determine that the raw() method on the object manager is the problem, but I don’t know how I do that</a:t>
            </a:r>
          </a:p>
          <a:p>
            <a:r>
              <a:rPr lang="en-US" dirty="0"/>
              <a:t>This slide will server as a place holder so I can move onto the next slides</a:t>
            </a:r>
          </a:p>
        </p:txBody>
      </p:sp>
    </p:spTree>
    <p:extLst>
      <p:ext uri="{BB962C8B-B14F-4D97-AF65-F5344CB8AC3E}">
        <p14:creationId xmlns:p14="http://schemas.microsoft.com/office/powerpoint/2010/main" val="515447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But the actual problem is the </a:t>
            </a:r>
            <a:r>
              <a:rPr lang="en-US" b="1" dirty="0">
                <a:latin typeface="Inconsolata NF" pitchFamily="49" charset="77"/>
              </a:rPr>
              <a:t>raw()</a:t>
            </a:r>
            <a:r>
              <a:rPr lang="en-US" dirty="0"/>
              <a:t> method on the object manager!</a:t>
            </a:r>
          </a:p>
        </p:txBody>
      </p:sp>
    </p:spTree>
    <p:extLst>
      <p:ext uri="{BB962C8B-B14F-4D97-AF65-F5344CB8AC3E}">
        <p14:creationId xmlns:p14="http://schemas.microsoft.com/office/powerpoint/2010/main" val="342656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 Replicate the Bug 🐛</a:t>
            </a:r>
          </a:p>
          <a:p>
            <a:pPr marL="0" indent="0" algn="ctr">
              <a:buNone/>
            </a:pPr>
            <a:r>
              <a:rPr lang="en-US" dirty="0"/>
              <a:t>✅ Read some docs </a:t>
            </a:r>
            <a:r>
              <a:rPr lang="en-US" b="1" dirty="0">
                <a:solidFill>
                  <a:srgbClr val="569CD6"/>
                </a:solidFill>
              </a:rPr>
              <a:t>📖</a:t>
            </a:r>
            <a:endParaRPr lang="en-US" dirty="0"/>
          </a:p>
          <a:p>
            <a:pPr marL="0" indent="0" algn="ctr">
              <a:buNone/>
            </a:pPr>
            <a:r>
              <a:rPr lang="en-US" dirty="0"/>
              <a:t>Write some code </a:t>
            </a:r>
            <a:r>
              <a:rPr lang="en-US" b="1" dirty="0">
                <a:solidFill>
                  <a:srgbClr val="569CD6"/>
                </a:solidFill>
                <a:latin typeface="Inconsolata NF Regular" pitchFamily="49" charset="77"/>
              </a:rPr>
              <a:t>✍🏻</a:t>
            </a:r>
            <a:endParaRPr lang="en-US" dirty="0"/>
          </a:p>
          <a:p>
            <a:pPr marL="0" indent="0" algn="ctr">
              <a:buNone/>
            </a:pPr>
            <a:r>
              <a:rPr lang="en-US" dirty="0"/>
              <a:t>Test the Code 🧪</a:t>
            </a:r>
          </a:p>
          <a:p>
            <a:pPr marL="0" indent="0" algn="ctr">
              <a:buNone/>
            </a:pPr>
            <a:r>
              <a:rPr lang="en-US" dirty="0"/>
              <a:t>Write down what you learned 📜</a:t>
            </a:r>
          </a:p>
        </p:txBody>
      </p:sp>
    </p:spTree>
    <p:extLst>
      <p:ext uri="{BB962C8B-B14F-4D97-AF65-F5344CB8AC3E}">
        <p14:creationId xmlns:p14="http://schemas.microsoft.com/office/powerpoint/2010/main" val="343973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510764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r>
              <a:rPr lang="en-US" dirty="0"/>
              <a:t>Ideas for a fix</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635000" y="1825625"/>
            <a:ext cx="11226800" cy="4351338"/>
          </a:xfrm>
        </p:spPr>
        <p:txBody>
          <a:bodyPr/>
          <a:lstStyle/>
          <a:p>
            <a:r>
              <a:rPr lang="en-US" dirty="0"/>
              <a:t>This query fails</a:t>
            </a:r>
          </a:p>
          <a:p>
            <a:pPr lvl="1"/>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%(id)s", {'id': '1’}</a:t>
            </a:r>
          </a:p>
          <a:p>
            <a:pPr marL="0" indent="0">
              <a:buNone/>
            </a:pPr>
            <a:endParaRPr lang="en-US" dirty="0"/>
          </a:p>
          <a:p>
            <a:r>
              <a:rPr lang="en-US" dirty="0"/>
              <a:t>While this query succeeds </a:t>
            </a:r>
          </a:p>
          <a:p>
            <a:pPr lvl="1"/>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p:txBody>
      </p:sp>
    </p:spTree>
    <p:extLst>
      <p:ext uri="{BB962C8B-B14F-4D97-AF65-F5344CB8AC3E}">
        <p14:creationId xmlns:p14="http://schemas.microsoft.com/office/powerpoint/2010/main" val="111959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C07CF2-C2E4-150A-D6ED-B6036DFFE166}"/>
              </a:ext>
            </a:extLst>
          </p:cNvPr>
          <p:cNvSpPr txBox="1"/>
          <p:nvPr/>
        </p:nvSpPr>
        <p:spPr>
          <a:xfrm>
            <a:off x="1968770" y="1837905"/>
            <a:ext cx="543739" cy="523220"/>
          </a:xfrm>
          <a:prstGeom prst="rect">
            <a:avLst/>
          </a:prstGeom>
          <a:noFill/>
        </p:spPr>
        <p:txBody>
          <a:bodyPr wrap="none" rtlCol="0">
            <a:spAutoFit/>
          </a:bodyPr>
          <a:lstStyle/>
          <a:p>
            <a:r>
              <a:rPr lang="en-US" sz="2800" dirty="0"/>
              <a:t>💼</a:t>
            </a:r>
          </a:p>
        </p:txBody>
      </p:sp>
      <p:sp>
        <p:nvSpPr>
          <p:cNvPr id="2" name="Title 1">
            <a:extLst>
              <a:ext uri="{FF2B5EF4-FFF2-40B4-BE49-F238E27FC236}">
                <a16:creationId xmlns:a16="http://schemas.microsoft.com/office/drawing/2014/main" id="{B99813E3-5DA9-E45A-69A3-54C4B27A0271}"/>
              </a:ext>
            </a:extLst>
          </p:cNvPr>
          <p:cNvSpPr>
            <a:spLocks noGrp="1"/>
          </p:cNvSpPr>
          <p:nvPr>
            <p:ph type="title"/>
          </p:nvPr>
        </p:nvSpPr>
        <p:spPr/>
        <p:txBody>
          <a:bodyPr/>
          <a:lstStyle/>
          <a:p>
            <a:r>
              <a:rPr lang="en-US" b="1" dirty="0">
                <a:solidFill>
                  <a:srgbClr val="569CD6"/>
                </a:solidFill>
                <a:latin typeface="Inconsolata NF Regular" pitchFamily="49" charset="77"/>
              </a:rPr>
              <a:t>Trying to get to </a:t>
            </a:r>
            <a:r>
              <a:rPr lang="en-US" b="1" dirty="0" err="1">
                <a:solidFill>
                  <a:srgbClr val="569CD6"/>
                </a:solidFill>
                <a:latin typeface="Inconsolata NF Regular" pitchFamily="49" charset="77"/>
              </a:rPr>
              <a:t>DjangoCon</a:t>
            </a:r>
            <a:r>
              <a:rPr lang="en-US" b="1" dirty="0">
                <a:solidFill>
                  <a:srgbClr val="569CD6"/>
                </a:solidFill>
                <a:latin typeface="Inconsolata NF Regular" pitchFamily="49" charset="77"/>
              </a:rPr>
              <a:t> US</a:t>
            </a:r>
            <a:endParaRPr lang="en-US" dirty="0"/>
          </a:p>
        </p:txBody>
      </p:sp>
      <p:sp>
        <p:nvSpPr>
          <p:cNvPr id="3" name="Content Placeholder 2">
            <a:extLst>
              <a:ext uri="{FF2B5EF4-FFF2-40B4-BE49-F238E27FC236}">
                <a16:creationId xmlns:a16="http://schemas.microsoft.com/office/drawing/2014/main" id="{745A489D-D073-1B8B-D87E-C33D460E66F9}"/>
              </a:ext>
            </a:extLst>
          </p:cNvPr>
          <p:cNvSpPr>
            <a:spLocks noGrp="1"/>
          </p:cNvSpPr>
          <p:nvPr>
            <p:ph idx="1"/>
          </p:nvPr>
        </p:nvSpPr>
        <p:spPr/>
        <p:txBody>
          <a:bodyPr/>
          <a:lstStyle/>
          <a:p>
            <a:r>
              <a:rPr lang="en-US" dirty="0"/>
              <a:t>2018</a:t>
            </a:r>
          </a:p>
          <a:p>
            <a:r>
              <a:rPr lang="en-US" dirty="0"/>
              <a:t>2019 </a:t>
            </a:r>
          </a:p>
          <a:p>
            <a:r>
              <a:rPr lang="en-US" dirty="0"/>
              <a:t>2020</a:t>
            </a:r>
          </a:p>
          <a:p>
            <a:r>
              <a:rPr lang="en-US" dirty="0"/>
              <a:t>2021</a:t>
            </a:r>
          </a:p>
          <a:p>
            <a:r>
              <a:rPr lang="en-US" dirty="0"/>
              <a:t>2022</a:t>
            </a:r>
          </a:p>
        </p:txBody>
      </p:sp>
      <p:sp>
        <p:nvSpPr>
          <p:cNvPr id="9" name="Straight Connector 8">
            <a:extLst>
              <a:ext uri="{FF2B5EF4-FFF2-40B4-BE49-F238E27FC236}">
                <a16:creationId xmlns:a16="http://schemas.microsoft.com/office/drawing/2014/main" id="{68FC590C-CB87-421D-B51C-BED875A88ABC}"/>
              </a:ext>
            </a:extLst>
          </p:cNvPr>
          <p:cNvSpPr/>
          <p:nvPr/>
        </p:nvSpPr>
        <p:spPr>
          <a:xfrm>
            <a:off x="1143360" y="2043540"/>
            <a:ext cx="109728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 name="Conector recto 7">
            <a:extLst>
              <a:ext uri="{FF2B5EF4-FFF2-40B4-BE49-F238E27FC236}">
                <a16:creationId xmlns:a16="http://schemas.microsoft.com/office/drawing/2014/main" id="{50D68AE2-583B-4E2E-BB05-6EAA9A9C0B4F}"/>
              </a:ext>
            </a:extLst>
          </p:cNvPr>
          <p:cNvSpPr/>
          <p:nvPr/>
        </p:nvSpPr>
        <p:spPr>
          <a:xfrm flipV="1">
            <a:off x="1152000" y="2590920"/>
            <a:ext cx="1050586" cy="36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0CA665-2270-4858-B5C5-5A3DFE5F769A}"/>
                  </a:ext>
                </a:extLst>
              </p14:cNvPr>
              <p14:cNvContentPartPr/>
              <p14:nvPr/>
            </p14:nvContentPartPr>
            <p14:xfrm>
              <a:off x="1190054" y="3048798"/>
              <a:ext cx="1050586" cy="360"/>
            </p14:xfrm>
          </p:contentPart>
        </mc:Choice>
        <mc:Fallback xmlns="">
          <p:pic>
            <p:nvPicPr>
              <p:cNvPr id="4" name="Ink 3">
                <a:extLst>
                  <a:ext uri="{FF2B5EF4-FFF2-40B4-BE49-F238E27FC236}">
                    <a16:creationId xmlns:a16="http://schemas.microsoft.com/office/drawing/2014/main" id="{240CA665-2270-4858-B5C5-5A3DFE5F769A}"/>
                  </a:ext>
                </a:extLst>
              </p:cNvPr>
              <p:cNvPicPr/>
              <p:nvPr/>
            </p:nvPicPr>
            <p:blipFill>
              <a:blip r:embed="rId4"/>
              <a:stretch>
                <a:fillRect/>
              </a:stretch>
            </p:blipFill>
            <p:spPr>
              <a:xfrm>
                <a:off x="1181053" y="3039798"/>
                <a:ext cx="1068228" cy="18000"/>
              </a:xfrm>
              <a:prstGeom prst="rect">
                <a:avLst/>
              </a:prstGeom>
            </p:spPr>
          </p:pic>
        </mc:Fallback>
      </mc:AlternateContent>
      <p:sp>
        <p:nvSpPr>
          <p:cNvPr id="7" name="TextBox 6">
            <a:extLst>
              <a:ext uri="{FF2B5EF4-FFF2-40B4-BE49-F238E27FC236}">
                <a16:creationId xmlns:a16="http://schemas.microsoft.com/office/drawing/2014/main" id="{364B19BA-97E1-39F2-96E4-E629445ED12F}"/>
              </a:ext>
            </a:extLst>
          </p:cNvPr>
          <p:cNvSpPr txBox="1"/>
          <p:nvPr/>
        </p:nvSpPr>
        <p:spPr>
          <a:xfrm>
            <a:off x="1968770" y="2329310"/>
            <a:ext cx="543739" cy="523220"/>
          </a:xfrm>
          <a:prstGeom prst="rect">
            <a:avLst/>
          </a:prstGeom>
          <a:noFill/>
        </p:spPr>
        <p:txBody>
          <a:bodyPr wrap="none" rtlCol="0">
            <a:spAutoFit/>
          </a:bodyPr>
          <a:lstStyle/>
          <a:p>
            <a:r>
              <a:rPr lang="en-US" sz="2800" dirty="0"/>
              <a:t>💼</a:t>
            </a:r>
          </a:p>
        </p:txBody>
      </p:sp>
      <p:sp>
        <p:nvSpPr>
          <p:cNvPr id="10" name="TextBox 9">
            <a:extLst>
              <a:ext uri="{FF2B5EF4-FFF2-40B4-BE49-F238E27FC236}">
                <a16:creationId xmlns:a16="http://schemas.microsoft.com/office/drawing/2014/main" id="{E9FD3977-A31B-54C5-9271-9B92E000493A}"/>
              </a:ext>
            </a:extLst>
          </p:cNvPr>
          <p:cNvSpPr txBox="1"/>
          <p:nvPr/>
        </p:nvSpPr>
        <p:spPr>
          <a:xfrm>
            <a:off x="1972701" y="2852530"/>
            <a:ext cx="543739" cy="523220"/>
          </a:xfrm>
          <a:prstGeom prst="rect">
            <a:avLst/>
          </a:prstGeom>
          <a:noFill/>
        </p:spPr>
        <p:txBody>
          <a:bodyPr wrap="none" rtlCol="0">
            <a:spAutoFit/>
          </a:bodyPr>
          <a:lstStyle/>
          <a:p>
            <a:r>
              <a:rPr lang="en-US" sz="2800" dirty="0"/>
              <a:t>🦠</a:t>
            </a:r>
          </a:p>
        </p:txBody>
      </p:sp>
      <p:sp>
        <p:nvSpPr>
          <p:cNvPr id="11" name="TextBox 10">
            <a:extLst>
              <a:ext uri="{FF2B5EF4-FFF2-40B4-BE49-F238E27FC236}">
                <a16:creationId xmlns:a16="http://schemas.microsoft.com/office/drawing/2014/main" id="{CD78DFA8-17C4-5258-AAB4-2C89564F9949}"/>
              </a:ext>
            </a:extLst>
          </p:cNvPr>
          <p:cNvSpPr txBox="1"/>
          <p:nvPr/>
        </p:nvSpPr>
        <p:spPr>
          <a:xfrm>
            <a:off x="1886599" y="3253500"/>
            <a:ext cx="697627" cy="707886"/>
          </a:xfrm>
          <a:prstGeom prst="rect">
            <a:avLst/>
          </a:prstGeom>
          <a:noFill/>
        </p:spPr>
        <p:txBody>
          <a:bodyPr wrap="none" rtlCol="0">
            <a:spAutoFit/>
          </a:bodyPr>
          <a:lstStyle/>
          <a:p>
            <a:r>
              <a:rPr lang="en-US" sz="4000" dirty="0"/>
              <a:t>🧑🏻‍💻</a:t>
            </a:r>
            <a:endParaRPr lang="en-US" sz="2800" dirty="0"/>
          </a:p>
        </p:txBody>
      </p:sp>
      <p:sp>
        <p:nvSpPr>
          <p:cNvPr id="12" name="TextBox 11">
            <a:extLst>
              <a:ext uri="{FF2B5EF4-FFF2-40B4-BE49-F238E27FC236}">
                <a16:creationId xmlns:a16="http://schemas.microsoft.com/office/drawing/2014/main" id="{3F57B989-B2E0-923C-F1B7-2121026EFF9B}"/>
              </a:ext>
            </a:extLst>
          </p:cNvPr>
          <p:cNvSpPr txBox="1"/>
          <p:nvPr/>
        </p:nvSpPr>
        <p:spPr>
          <a:xfrm>
            <a:off x="2020990" y="3886058"/>
            <a:ext cx="543739" cy="523220"/>
          </a:xfrm>
          <a:prstGeom prst="rect">
            <a:avLst/>
          </a:prstGeom>
          <a:noFill/>
        </p:spPr>
        <p:txBody>
          <a:bodyPr wrap="none" rtlCol="0">
            <a:spAutoFit/>
          </a:bodyPr>
          <a:lstStyle/>
          <a:p>
            <a:r>
              <a:rPr lang="en-US" sz="2800" dirty="0"/>
              <a:t>🧍🏻</a:t>
            </a:r>
          </a:p>
        </p:txBody>
      </p:sp>
      <p:sp>
        <p:nvSpPr>
          <p:cNvPr id="13" name="TextBox 12">
            <a:extLst>
              <a:ext uri="{FF2B5EF4-FFF2-40B4-BE49-F238E27FC236}">
                <a16:creationId xmlns:a16="http://schemas.microsoft.com/office/drawing/2014/main" id="{C01FB303-3110-0659-6132-2C2AE2C61D9B}"/>
              </a:ext>
            </a:extLst>
          </p:cNvPr>
          <p:cNvSpPr txBox="1"/>
          <p:nvPr/>
        </p:nvSpPr>
        <p:spPr>
          <a:xfrm>
            <a:off x="2564729" y="3886058"/>
            <a:ext cx="543739"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73474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0"/>
                                  </p:iterate>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0"/>
                                  </p:iterate>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0"/>
                                  </p:iterate>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0"/>
                                  </p:iterate>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uiExpand="1" build="p"/>
      <p:bldP spid="9" grpId="0" animBg="1"/>
      <p:bldP spid="8" grpId="0" animBg="1"/>
      <p:bldP spid="7" grpId="0"/>
      <p:bldP spid="10" grpId="0"/>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r>
              <a:rPr lang="en-US" dirty="0"/>
              <a:t>Ideas for a fix</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t>Use a Regular expression!</a:t>
            </a:r>
          </a:p>
        </p:txBody>
      </p:sp>
    </p:spTree>
    <p:extLst>
      <p:ext uri="{BB962C8B-B14F-4D97-AF65-F5344CB8AC3E}">
        <p14:creationId xmlns:p14="http://schemas.microsoft.com/office/powerpoint/2010/main" val="3136767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r>
              <a:rPr lang="en-US" dirty="0"/>
              <a:t>My Regular Expression</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latin typeface="Inconsolata NF" pitchFamily="49" charset="77"/>
              </a:rPr>
              <a:t>query = </a:t>
            </a:r>
            <a:r>
              <a:rPr lang="en-US" dirty="0" err="1">
                <a:latin typeface="Inconsolata NF" pitchFamily="49" charset="77"/>
              </a:rPr>
              <a:t>re.sub</a:t>
            </a:r>
            <a:r>
              <a:rPr lang="en-US" dirty="0">
                <a:latin typeface="Inconsolata NF" pitchFamily="49" charset="77"/>
              </a:rPr>
              <a:t>("\)s", "",  </a:t>
            </a:r>
            <a:r>
              <a:rPr lang="en-US" dirty="0" err="1">
                <a:latin typeface="Inconsolata NF" pitchFamily="49" charset="77"/>
              </a:rPr>
              <a:t>re.sub</a:t>
            </a:r>
            <a:r>
              <a:rPr lang="en-US" dirty="0">
                <a:latin typeface="Inconsolata NF" pitchFamily="49" charset="77"/>
              </a:rPr>
              <a:t>("%\(", ":", query))</a:t>
            </a:r>
          </a:p>
          <a:p>
            <a:pPr lvl="1"/>
            <a:endParaRPr lang="en-US" dirty="0"/>
          </a:p>
        </p:txBody>
      </p:sp>
    </p:spTree>
    <p:extLst>
      <p:ext uri="{BB962C8B-B14F-4D97-AF65-F5344CB8AC3E}">
        <p14:creationId xmlns:p14="http://schemas.microsoft.com/office/powerpoint/2010/main" val="2085565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r>
              <a:rPr lang="en-US" dirty="0"/>
              <a:t>My Regular Expression</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t>I posted my initial idea to the ticket in Trac</a:t>
            </a:r>
          </a:p>
          <a:p>
            <a:r>
              <a:rPr lang="en-US" dirty="0"/>
              <a:t>And went to more fully test the implementation</a:t>
            </a:r>
          </a:p>
        </p:txBody>
      </p:sp>
    </p:spTree>
    <p:extLst>
      <p:ext uri="{BB962C8B-B14F-4D97-AF65-F5344CB8AC3E}">
        <p14:creationId xmlns:p14="http://schemas.microsoft.com/office/powerpoint/2010/main" val="72138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 Replicate the Bug 🐛</a:t>
            </a:r>
          </a:p>
          <a:p>
            <a:pPr marL="0" indent="0" algn="ctr">
              <a:buNone/>
            </a:pPr>
            <a:r>
              <a:rPr lang="en-US" dirty="0"/>
              <a:t>✅ Read some docs </a:t>
            </a:r>
            <a:r>
              <a:rPr lang="en-US" b="1" dirty="0">
                <a:solidFill>
                  <a:srgbClr val="569CD6"/>
                </a:solidFill>
              </a:rPr>
              <a:t>📖</a:t>
            </a:r>
            <a:endParaRPr lang="en-US" dirty="0"/>
          </a:p>
          <a:p>
            <a:pPr marL="0" indent="0" algn="ctr">
              <a:buNone/>
            </a:pPr>
            <a:r>
              <a:rPr lang="en-US" dirty="0"/>
              <a:t>✅ Write some code </a:t>
            </a:r>
            <a:r>
              <a:rPr lang="en-US" b="1" dirty="0">
                <a:solidFill>
                  <a:srgbClr val="569CD6"/>
                </a:solidFill>
                <a:latin typeface="Inconsolata NF Regular" pitchFamily="49" charset="77"/>
              </a:rPr>
              <a:t>✍🏻</a:t>
            </a:r>
            <a:endParaRPr lang="en-US" dirty="0"/>
          </a:p>
          <a:p>
            <a:pPr marL="0" indent="0" algn="ctr">
              <a:buNone/>
            </a:pPr>
            <a:r>
              <a:rPr lang="en-US" dirty="0"/>
              <a:t>Test the Code 🧪</a:t>
            </a:r>
          </a:p>
          <a:p>
            <a:pPr marL="0" indent="0" algn="ctr">
              <a:buNone/>
            </a:pPr>
            <a:r>
              <a:rPr lang="en-US" dirty="0"/>
              <a:t>Write down what you learned 📜</a:t>
            </a:r>
          </a:p>
        </p:txBody>
      </p:sp>
    </p:spTree>
    <p:extLst>
      <p:ext uri="{BB962C8B-B14F-4D97-AF65-F5344CB8AC3E}">
        <p14:creationId xmlns:p14="http://schemas.microsoft.com/office/powerpoint/2010/main" val="332332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57674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98AD-6E70-23EE-D856-B4B98C537F81}"/>
              </a:ext>
            </a:extLst>
          </p:cNvPr>
          <p:cNvSpPr>
            <a:spLocks noGrp="1"/>
          </p:cNvSpPr>
          <p:nvPr>
            <p:ph type="title"/>
          </p:nvPr>
        </p:nvSpPr>
        <p:spPr/>
        <p:txBody>
          <a:bodyPr/>
          <a:lstStyle/>
          <a:p>
            <a:r>
              <a:rPr lang="en-US" b="1" dirty="0">
                <a:solidFill>
                  <a:srgbClr val="569CD6"/>
                </a:solidFill>
                <a:effectLst/>
                <a:latin typeface="Inconsolata NF Regular" pitchFamily="49" charset="77"/>
              </a:rPr>
              <a:t>Testing Hypothesis Matrix</a:t>
            </a:r>
            <a:endParaRPr lang="en-US" dirty="0"/>
          </a:p>
        </p:txBody>
      </p:sp>
      <p:graphicFrame>
        <p:nvGraphicFramePr>
          <p:cNvPr id="3" name="Table 3">
            <a:extLst>
              <a:ext uri="{FF2B5EF4-FFF2-40B4-BE49-F238E27FC236}">
                <a16:creationId xmlns:a16="http://schemas.microsoft.com/office/drawing/2014/main" id="{2648DEF5-D235-9848-7671-8F8E1DEB2975}"/>
              </a:ext>
            </a:extLst>
          </p:cNvPr>
          <p:cNvGraphicFramePr>
            <a:graphicFrameLocks noGrp="1"/>
          </p:cNvGraphicFramePr>
          <p:nvPr>
            <p:extLst>
              <p:ext uri="{D42A27DB-BD31-4B8C-83A1-F6EECF244321}">
                <p14:modId xmlns:p14="http://schemas.microsoft.com/office/powerpoint/2010/main" val="2734990538"/>
              </p:ext>
            </p:extLst>
          </p:nvPr>
        </p:nvGraphicFramePr>
        <p:xfrm>
          <a:off x="2032000" y="2872740"/>
          <a:ext cx="8127999" cy="1651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41947332"/>
                    </a:ext>
                  </a:extLst>
                </a:gridCol>
                <a:gridCol w="2709333">
                  <a:extLst>
                    <a:ext uri="{9D8B030D-6E8A-4147-A177-3AD203B41FA5}">
                      <a16:colId xmlns:a16="http://schemas.microsoft.com/office/drawing/2014/main" val="2100097025"/>
                    </a:ext>
                  </a:extLst>
                </a:gridCol>
                <a:gridCol w="2709333">
                  <a:extLst>
                    <a:ext uri="{9D8B030D-6E8A-4147-A177-3AD203B41FA5}">
                      <a16:colId xmlns:a16="http://schemas.microsoft.com/office/drawing/2014/main" val="1156219244"/>
                    </a:ext>
                  </a:extLst>
                </a:gridCol>
              </a:tblGrid>
              <a:tr h="370840">
                <a:tc>
                  <a:txBody>
                    <a:bodyPr/>
                    <a:lstStyle/>
                    <a:p>
                      <a:endParaRPr lang="en-US"/>
                    </a:p>
                  </a:txBody>
                  <a:tcPr/>
                </a:tc>
                <a:tc>
                  <a:txBody>
                    <a:bodyPr/>
                    <a:lstStyle/>
                    <a:p>
                      <a:r>
                        <a:rPr lang="en-US" dirty="0"/>
                        <a:t>Flag = False</a:t>
                      </a:r>
                    </a:p>
                  </a:txBody>
                  <a:tcPr/>
                </a:tc>
                <a:tc>
                  <a:txBody>
                    <a:bodyPr/>
                    <a:lstStyle/>
                    <a:p>
                      <a:r>
                        <a:rPr lang="en-US" dirty="0"/>
                        <a:t>Flag = True</a:t>
                      </a:r>
                    </a:p>
                  </a:txBody>
                  <a:tcPr/>
                </a:tc>
                <a:extLst>
                  <a:ext uri="{0D108BD9-81ED-4DB2-BD59-A6C34878D82A}">
                    <a16:rowId xmlns:a16="http://schemas.microsoft.com/office/drawing/2014/main" val="369350607"/>
                  </a:ext>
                </a:extLst>
              </a:tr>
              <a:tr h="370840">
                <a:tc>
                  <a:txBody>
                    <a:bodyPr/>
                    <a:lstStyle/>
                    <a:p>
                      <a:r>
                        <a:rPr lang="en-US" dirty="0"/>
                        <a:t>Original Code</a:t>
                      </a:r>
                    </a:p>
                  </a:txBody>
                  <a:tcPr/>
                </a:tc>
                <a:tc>
                  <a:txBody>
                    <a:bodyPr/>
                    <a:lstStyle/>
                    <a:p>
                      <a:r>
                        <a:rPr lang="en-US" dirty="0"/>
                        <a:t>N-1 Tests Should pass</a:t>
                      </a:r>
                    </a:p>
                    <a:p>
                      <a:r>
                        <a:rPr lang="en-US" dirty="0"/>
                        <a:t>1 test should be skipped</a:t>
                      </a:r>
                    </a:p>
                  </a:txBody>
                  <a:tcPr/>
                </a:tc>
                <a:tc>
                  <a:txBody>
                    <a:bodyPr/>
                    <a:lstStyle/>
                    <a:p>
                      <a:r>
                        <a:rPr lang="en-US" dirty="0"/>
                        <a:t>N-1 Tests Should pass</a:t>
                      </a:r>
                    </a:p>
                    <a:p>
                      <a:r>
                        <a:rPr lang="en-US" dirty="0"/>
                        <a:t>1 test should fail</a:t>
                      </a:r>
                    </a:p>
                  </a:txBody>
                  <a:tcPr/>
                </a:tc>
                <a:extLst>
                  <a:ext uri="{0D108BD9-81ED-4DB2-BD59-A6C34878D82A}">
                    <a16:rowId xmlns:a16="http://schemas.microsoft.com/office/drawing/2014/main" val="3565683489"/>
                  </a:ext>
                </a:extLst>
              </a:tr>
              <a:tr h="370840">
                <a:tc>
                  <a:txBody>
                    <a:bodyPr/>
                    <a:lstStyle/>
                    <a:p>
                      <a:r>
                        <a:rPr lang="en-US" dirty="0"/>
                        <a:t>Updated Code</a:t>
                      </a:r>
                    </a:p>
                  </a:txBody>
                  <a:tcPr/>
                </a:tc>
                <a:tc>
                  <a:txBody>
                    <a:bodyPr/>
                    <a:lstStyle/>
                    <a:p>
                      <a:r>
                        <a:rPr lang="en-US" dirty="0"/>
                        <a:t>N-1 Tests Should pass</a:t>
                      </a:r>
                    </a:p>
                    <a:p>
                      <a:r>
                        <a:rPr lang="en-US" dirty="0"/>
                        <a:t>1 test should be skipped</a:t>
                      </a:r>
                    </a:p>
                  </a:txBody>
                  <a:tcPr/>
                </a:tc>
                <a:tc>
                  <a:txBody>
                    <a:bodyPr/>
                    <a:lstStyle/>
                    <a:p>
                      <a:r>
                        <a:rPr lang="en-US" dirty="0"/>
                        <a:t>All tests should pass</a:t>
                      </a:r>
                    </a:p>
                  </a:txBody>
                  <a:tcPr/>
                </a:tc>
                <a:extLst>
                  <a:ext uri="{0D108BD9-81ED-4DB2-BD59-A6C34878D82A}">
                    <a16:rowId xmlns:a16="http://schemas.microsoft.com/office/drawing/2014/main" val="2552106672"/>
                  </a:ext>
                </a:extLst>
              </a:tr>
            </a:tbl>
          </a:graphicData>
        </a:graphic>
      </p:graphicFrame>
      <p:sp>
        <p:nvSpPr>
          <p:cNvPr id="4" name="TextBox 3">
            <a:extLst>
              <a:ext uri="{FF2B5EF4-FFF2-40B4-BE49-F238E27FC236}">
                <a16:creationId xmlns:a16="http://schemas.microsoft.com/office/drawing/2014/main" id="{4CC53C2E-927E-3D57-EBBC-EE048FC6CCB5}"/>
              </a:ext>
            </a:extLst>
          </p:cNvPr>
          <p:cNvSpPr txBox="1"/>
          <p:nvPr/>
        </p:nvSpPr>
        <p:spPr>
          <a:xfrm>
            <a:off x="838200" y="5916706"/>
            <a:ext cx="5819048" cy="369332"/>
          </a:xfrm>
          <a:prstGeom prst="rect">
            <a:avLst/>
          </a:prstGeom>
          <a:noFill/>
        </p:spPr>
        <p:txBody>
          <a:bodyPr wrap="square" rtlCol="0">
            <a:spAutoFit/>
          </a:bodyPr>
          <a:lstStyle/>
          <a:p>
            <a:r>
              <a:rPr lang="en-US" dirty="0"/>
              <a:t>*Flag = </a:t>
            </a:r>
            <a:r>
              <a:rPr lang="en-US" dirty="0" err="1"/>
              <a:t>supports_paramstyle_pyformat</a:t>
            </a:r>
            <a:endParaRPr lang="en-US" dirty="0"/>
          </a:p>
        </p:txBody>
      </p:sp>
    </p:spTree>
    <p:extLst>
      <p:ext uri="{BB962C8B-B14F-4D97-AF65-F5344CB8AC3E}">
        <p14:creationId xmlns:p14="http://schemas.microsoft.com/office/powerpoint/2010/main" val="35003717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7313-33D8-3DA3-89C0-733E3F7856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2102A78-0B29-3139-905A-764CA8BA5E2A}"/>
              </a:ext>
            </a:extLst>
          </p:cNvPr>
          <p:cNvPicPr>
            <a:picLocks noGrp="1" noChangeAspect="1"/>
          </p:cNvPicPr>
          <p:nvPr>
            <p:ph idx="1"/>
          </p:nvPr>
        </p:nvPicPr>
        <p:blipFill>
          <a:blip r:embed="rId4"/>
          <a:stretch>
            <a:fillRect/>
          </a:stretch>
        </p:blipFill>
        <p:spPr>
          <a:xfrm>
            <a:off x="1348266" y="1690688"/>
            <a:ext cx="9092057" cy="4351338"/>
          </a:xfrm>
          <a:prstGeom prst="rect">
            <a:avLst/>
          </a:prstGeom>
        </p:spPr>
      </p:pic>
    </p:spTree>
    <p:extLst>
      <p:ext uri="{BB962C8B-B14F-4D97-AF65-F5344CB8AC3E}">
        <p14:creationId xmlns:p14="http://schemas.microsoft.com/office/powerpoint/2010/main" val="3847909508"/>
      </p:ext>
    </p:extLst>
  </p:cSld>
  <p:clrMapOvr>
    <a:masterClrMapping/>
  </p:clrMapOvr>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3D65-03E6-AEA7-4E3E-45738321D1A8}"/>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8ECAD561-5112-8E95-D3EE-2B1356573F1F}"/>
              </a:ext>
            </a:extLst>
          </p:cNvPr>
          <p:cNvSpPr>
            <a:spLocks noGrp="1"/>
          </p:cNvSpPr>
          <p:nvPr>
            <p:ph idx="1"/>
          </p:nvPr>
        </p:nvSpPr>
        <p:spPr/>
        <p:txBody>
          <a:bodyPr/>
          <a:lstStyle/>
          <a:p>
            <a:r>
              <a:rPr lang="en-US" dirty="0"/>
              <a:t>Run the tests to check new behavior</a:t>
            </a:r>
          </a:p>
          <a:p>
            <a:r>
              <a:rPr lang="en-US" dirty="0"/>
              <a:t>Run entire test suite</a:t>
            </a:r>
          </a:p>
        </p:txBody>
      </p:sp>
    </p:spTree>
    <p:extLst>
      <p:ext uri="{BB962C8B-B14F-4D97-AF65-F5344CB8AC3E}">
        <p14:creationId xmlns:p14="http://schemas.microsoft.com/office/powerpoint/2010/main" val="36572360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 Replicate the Bug 🐛</a:t>
            </a:r>
          </a:p>
          <a:p>
            <a:pPr marL="0" indent="0" algn="ctr">
              <a:buNone/>
            </a:pPr>
            <a:r>
              <a:rPr lang="en-US" dirty="0"/>
              <a:t>✅ Read some docs </a:t>
            </a:r>
            <a:r>
              <a:rPr lang="en-US" b="1" dirty="0">
                <a:solidFill>
                  <a:srgbClr val="569CD6"/>
                </a:solidFill>
              </a:rPr>
              <a:t>📖</a:t>
            </a:r>
            <a:endParaRPr lang="en-US" dirty="0"/>
          </a:p>
          <a:p>
            <a:pPr marL="0" indent="0" algn="ctr">
              <a:buNone/>
            </a:pPr>
            <a:r>
              <a:rPr lang="en-US" dirty="0"/>
              <a:t>✅ Write some code </a:t>
            </a:r>
            <a:r>
              <a:rPr lang="en-US" b="1" dirty="0">
                <a:solidFill>
                  <a:srgbClr val="569CD6"/>
                </a:solidFill>
                <a:latin typeface="Inconsolata NF Regular" pitchFamily="49" charset="77"/>
              </a:rPr>
              <a:t>✍🏻</a:t>
            </a:r>
            <a:endParaRPr lang="en-US" dirty="0"/>
          </a:p>
          <a:p>
            <a:pPr marL="0" indent="0" algn="ctr">
              <a:buNone/>
            </a:pPr>
            <a:r>
              <a:rPr lang="en-US" dirty="0"/>
              <a:t>✅ Test the Code 🧪</a:t>
            </a:r>
          </a:p>
          <a:p>
            <a:pPr marL="0" indent="0" algn="ctr">
              <a:buNone/>
            </a:pPr>
            <a:r>
              <a:rPr lang="en-US" dirty="0"/>
              <a:t>Write down what you learned 📜</a:t>
            </a:r>
          </a:p>
        </p:txBody>
      </p:sp>
    </p:spTree>
    <p:extLst>
      <p:ext uri="{BB962C8B-B14F-4D97-AF65-F5344CB8AC3E}">
        <p14:creationId xmlns:p14="http://schemas.microsoft.com/office/powerpoint/2010/main" val="15428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900809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from Django Con US 2022 in San Diego California. An aquamarine circle is drawn around Ryan Cheley, the presenter of this talk. &#10;&#10;The picture was originally taken by Paola Melichore and posted to Twitter">
            <a:extLst>
              <a:ext uri="{FF2B5EF4-FFF2-40B4-BE49-F238E27FC236}">
                <a16:creationId xmlns:a16="http://schemas.microsoft.com/office/drawing/2014/main" id="{2BF124F6-E34B-A545-214D-3B6CFF5A0C57}"/>
              </a:ext>
            </a:extLst>
          </p:cNvPr>
          <p:cNvPicPr>
            <a:picLocks noChangeAspect="1"/>
          </p:cNvPicPr>
          <p:nvPr/>
        </p:nvPicPr>
        <p:blipFill>
          <a:blip r:embed="rId3"/>
          <a:stretch>
            <a:fillRect/>
          </a:stretch>
        </p:blipFill>
        <p:spPr>
          <a:xfrm>
            <a:off x="0" y="384313"/>
            <a:ext cx="12765741" cy="7271624"/>
          </a:xfrm>
          <a:prstGeom prst="rect">
            <a:avLst/>
          </a:prstGeom>
        </p:spPr>
      </p:pic>
    </p:spTree>
    <p:extLst>
      <p:ext uri="{BB962C8B-B14F-4D97-AF65-F5344CB8AC3E}">
        <p14:creationId xmlns:p14="http://schemas.microsoft.com/office/powerpoint/2010/main" val="451598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Public Notes</a:t>
            </a:r>
            <a:endParaRPr lang="en-US" dirty="0"/>
          </a:p>
        </p:txBody>
      </p:sp>
    </p:spTree>
    <p:extLst>
      <p:ext uri="{BB962C8B-B14F-4D97-AF65-F5344CB8AC3E}">
        <p14:creationId xmlns:p14="http://schemas.microsoft.com/office/powerpoint/2010/main" val="620686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My Public Notes</a:t>
            </a:r>
            <a:endParaRPr lang="en-US" dirty="0"/>
          </a:p>
        </p:txBody>
      </p:sp>
    </p:spTree>
    <p:extLst>
      <p:ext uri="{BB962C8B-B14F-4D97-AF65-F5344CB8AC3E}">
        <p14:creationId xmlns:p14="http://schemas.microsoft.com/office/powerpoint/2010/main" val="3602514789"/>
      </p:ext>
    </p:extLst>
  </p:cSld>
  <p:clrMapOvr>
    <a:masterClrMapping/>
  </p:clrMapOvr>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3" name="Public Notes - edited">
            <a:hlinkClick r:id="" action="ppaction://media"/>
            <a:extLst>
              <a:ext uri="{FF2B5EF4-FFF2-40B4-BE49-F238E27FC236}">
                <a16:creationId xmlns:a16="http://schemas.microsoft.com/office/drawing/2014/main" id="{F948C467-725C-2918-C13B-3C126677A19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63" y="3175"/>
            <a:ext cx="12192000" cy="6858000"/>
          </a:xfrm>
          <a:prstGeom prst="rect">
            <a:avLst/>
          </a:prstGeom>
        </p:spPr>
      </p:pic>
    </p:spTree>
    <p:extLst>
      <p:ext uri="{BB962C8B-B14F-4D97-AF65-F5344CB8AC3E}">
        <p14:creationId xmlns:p14="http://schemas.microsoft.com/office/powerpoint/2010/main" val="255389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6950BFC3-D8DA-4A85-94F7-54DA5524770B}">
      <p188:commentRel xmlns:p188="http://schemas.microsoft.com/office/powerpoint/2018/8/main" r:id="rId5"/>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r>
              <a:rPr lang="en-US" b="1" dirty="0">
                <a:solidFill>
                  <a:srgbClr val="569CD6"/>
                </a:solidFill>
                <a:latin typeface="Inconsolata NF" pitchFamily="49" charset="77"/>
              </a:rPr>
              <a:t>Feedback from Shia Berger</a:t>
            </a:r>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4351338"/>
          </a:xfrm>
        </p:spPr>
        <p:txBody>
          <a:bodyPr>
            <a:normAutofit fontScale="92500" lnSpcReduction="10000"/>
          </a:bodyPr>
          <a:lstStyle/>
          <a:p>
            <a:pPr marL="0" indent="0">
              <a:buNone/>
            </a:pPr>
            <a:r>
              <a:rPr lang="en-US" dirty="0"/>
              <a:t>This looks quite fragile</a:t>
            </a:r>
          </a:p>
          <a:p>
            <a:pPr marL="0" indent="0">
              <a:buNone/>
            </a:pPr>
            <a:r>
              <a:rPr lang="en-US" dirty="0"/>
              <a:t>consider, e.g. a query which, for whatever reason, includes </a:t>
            </a:r>
            <a:r>
              <a:rPr lang="en-US" b="1" dirty="0">
                <a:highlight>
                  <a:srgbClr val="FFFF00"/>
                </a:highlight>
                <a:latin typeface="Inconsolata NF" pitchFamily="49" charset="77"/>
              </a:rPr>
              <a:t>`)s`</a:t>
            </a:r>
            <a:r>
              <a:rPr lang="en-US" dirty="0"/>
              <a:t> in a string constant</a:t>
            </a:r>
          </a:p>
          <a:p>
            <a:pPr marL="0" indent="0">
              <a:buNone/>
            </a:pPr>
            <a:r>
              <a:rPr lang="en-US" dirty="0"/>
              <a:t>A more robust approach is to create a naming-</a:t>
            </a:r>
            <a:r>
              <a:rPr lang="en-US" dirty="0" err="1"/>
              <a:t>dict</a:t>
            </a:r>
            <a:r>
              <a:rPr lang="en-US" dirty="0"/>
              <a:t> from all the param-names, and use that to format the original text:</a:t>
            </a:r>
          </a:p>
          <a:p>
            <a:pPr marL="0" indent="0">
              <a:buNone/>
            </a:pPr>
            <a:endParaRPr lang="en-US" dirty="0"/>
          </a:p>
          <a:p>
            <a:pPr marL="0" indent="0">
              <a:buNone/>
            </a:pPr>
            <a:r>
              <a:rPr lang="en-US" b="1" dirty="0">
                <a:latin typeface="Inconsolata NF" pitchFamily="49" charset="77"/>
              </a:rPr>
              <a:t>	</a:t>
            </a: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query = query % </a:t>
            </a:r>
            <a:r>
              <a:rPr lang="en-US" b="1" dirty="0" err="1">
                <a:latin typeface="Inconsolata NF" pitchFamily="49" charset="77"/>
              </a:rPr>
              <a:t>naming_dict</a:t>
            </a:r>
            <a:endParaRPr lang="en-US" b="1" dirty="0">
              <a:latin typeface="Inconsolata NF" pitchFamily="49" charset="77"/>
            </a:endParaRPr>
          </a:p>
          <a:p>
            <a:pPr marL="0" indent="0">
              <a:buNone/>
            </a:pPr>
            <a:endParaRPr lang="en-US" b="1" dirty="0">
              <a:latin typeface="Inconsolata NF" pitchFamily="49" charset="77"/>
            </a:endParaRPr>
          </a:p>
          <a:p>
            <a:pPr marL="0" indent="0">
              <a:buNone/>
            </a:pPr>
            <a:r>
              <a:rPr lang="en-US" dirty="0"/>
              <a:t>Where </a:t>
            </a:r>
            <a:r>
              <a:rPr lang="en-US" b="1" dirty="0" err="1">
                <a:latin typeface="Inconsolata NF" pitchFamily="49" charset="77"/>
              </a:rPr>
              <a:t>param_names</a:t>
            </a:r>
            <a:r>
              <a:rPr lang="en-US" dirty="0"/>
              <a:t> can be collected either by parsing the query, or from the parameters given.</a:t>
            </a:r>
          </a:p>
        </p:txBody>
      </p:sp>
    </p:spTree>
    <p:extLst>
      <p:ext uri="{BB962C8B-B14F-4D97-AF65-F5344CB8AC3E}">
        <p14:creationId xmlns:p14="http://schemas.microsoft.com/office/powerpoint/2010/main" val="149167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r>
              <a:rPr lang="en-US" b="1" dirty="0">
                <a:solidFill>
                  <a:srgbClr val="569CD6"/>
                </a:solidFill>
                <a:latin typeface="Inconsolata NF" pitchFamily="49" charset="77"/>
              </a:rPr>
              <a:t>Feedback from Shia Berger</a:t>
            </a:r>
            <a:endParaRPr lang="en-US" dirty="0"/>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4351338"/>
          </a:xfrm>
        </p:spPr>
        <p:txBody>
          <a:bodyPr/>
          <a:lstStyle/>
          <a:p>
            <a:pPr marL="0" indent="0">
              <a:buNone/>
            </a:pPr>
            <a:r>
              <a:rPr lang="en-US" dirty="0"/>
              <a:t>take a look at the Oracle backend -- I wrote that piece too long ago to remember which it takes, but at the time I knew what I was doing there</a:t>
            </a:r>
          </a:p>
        </p:txBody>
      </p:sp>
    </p:spTree>
    <p:extLst>
      <p:ext uri="{BB962C8B-B14F-4D97-AF65-F5344CB8AC3E}">
        <p14:creationId xmlns:p14="http://schemas.microsoft.com/office/powerpoint/2010/main" val="2156672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EAAC-0B1F-C244-BE53-E680D0F58543}"/>
              </a:ext>
            </a:extLst>
          </p:cNvPr>
          <p:cNvSpPr>
            <a:spLocks noGrp="1"/>
          </p:cNvSpPr>
          <p:nvPr>
            <p:ph type="title"/>
          </p:nvPr>
        </p:nvSpPr>
        <p:spPr/>
        <p:txBody>
          <a:bodyPr/>
          <a:lstStyle/>
          <a:p>
            <a:r>
              <a:rPr lang="en-US" b="1" dirty="0">
                <a:solidFill>
                  <a:srgbClr val="569CD6"/>
                </a:solidFill>
                <a:latin typeface="Inconsolata NF" pitchFamily="49" charset="77"/>
              </a:rPr>
              <a:t>Feedback from Simon Charette</a:t>
            </a:r>
            <a:endParaRPr lang="en-US" dirty="0"/>
          </a:p>
        </p:txBody>
      </p:sp>
      <p:sp>
        <p:nvSpPr>
          <p:cNvPr id="3" name="Content Placeholder 2">
            <a:extLst>
              <a:ext uri="{FF2B5EF4-FFF2-40B4-BE49-F238E27FC236}">
                <a16:creationId xmlns:a16="http://schemas.microsoft.com/office/drawing/2014/main" id="{C1D2852C-48AC-8FB0-A2CC-353D42F3A9EB}"/>
              </a:ext>
            </a:extLst>
          </p:cNvPr>
          <p:cNvSpPr>
            <a:spLocks noGrp="1"/>
          </p:cNvSpPr>
          <p:nvPr>
            <p:ph idx="1"/>
          </p:nvPr>
        </p:nvSpPr>
        <p:spPr/>
        <p:txBody>
          <a:bodyPr>
            <a:normAutofit/>
          </a:bodyPr>
          <a:lstStyle/>
          <a:p>
            <a:pPr marL="0" indent="0">
              <a:buNone/>
            </a:pPr>
            <a:r>
              <a:rPr lang="en-US" dirty="0"/>
              <a:t>I agree with Shai that we should avoid using regex here. </a:t>
            </a:r>
          </a:p>
          <a:p>
            <a:pPr marL="0" indent="0">
              <a:buNone/>
            </a:pPr>
            <a:endParaRPr lang="en-US" dirty="0"/>
          </a:p>
          <a:p>
            <a:pPr marL="0" indent="0">
              <a:buNone/>
            </a:pPr>
            <a:r>
              <a:rPr lang="en-US" dirty="0"/>
              <a:t>The most straightforward solution I can think of, I haven't looked at the Oracle implementation in details, would be to simply implement </a:t>
            </a:r>
            <a:r>
              <a:rPr lang="en-US" b="1" dirty="0">
                <a:latin typeface="Inconsolata NF" pitchFamily="49" charset="77"/>
              </a:rPr>
              <a:t>__</a:t>
            </a:r>
            <a:r>
              <a:rPr lang="en-US" b="1" dirty="0" err="1">
                <a:latin typeface="Inconsolata NF" pitchFamily="49" charset="77"/>
              </a:rPr>
              <a:t>getitem</a:t>
            </a:r>
            <a:r>
              <a:rPr lang="en-US" b="1" dirty="0">
                <a:latin typeface="Inconsolata NF" pitchFamily="49" charset="77"/>
              </a:rPr>
              <a:t>__</a:t>
            </a:r>
          </a:p>
          <a:p>
            <a:pPr marL="0" indent="0">
              <a:buNone/>
            </a:pPr>
            <a:endParaRPr lang="en-US" b="1" dirty="0">
              <a:latin typeface="Inconsolata NF" pitchFamily="49" charset="77"/>
            </a:endParaRPr>
          </a:p>
          <a:p>
            <a:pPr marL="0" indent="0">
              <a:buNone/>
            </a:pPr>
            <a:r>
              <a:rPr lang="en-US" dirty="0"/>
              <a:t>This will ensure the backend reports the low level _missing param_ message in cases a parameter is missing instead of a </a:t>
            </a:r>
            <a:r>
              <a:rPr lang="en-US" b="1" dirty="0" err="1">
                <a:latin typeface="Inconsolata NF" pitchFamily="49" charset="77"/>
              </a:rPr>
              <a:t>KeyError</a:t>
            </a:r>
            <a:r>
              <a:rPr lang="en-US" dirty="0"/>
              <a:t> during the Django _translation_ phase</a:t>
            </a:r>
          </a:p>
        </p:txBody>
      </p:sp>
    </p:spTree>
    <p:extLst>
      <p:ext uri="{BB962C8B-B14F-4D97-AF65-F5344CB8AC3E}">
        <p14:creationId xmlns:p14="http://schemas.microsoft.com/office/powerpoint/2010/main" val="210546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Incorporating Feedback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p:spPr>
        <p:txBody>
          <a:bodyPr>
            <a:normAutofit/>
          </a:bodyPr>
          <a:lstStyle/>
          <a:p>
            <a:r>
              <a:rPr lang="en-US" dirty="0"/>
              <a:t>General Idea</a:t>
            </a:r>
          </a:p>
          <a:p>
            <a:pPr lvl="1"/>
            <a:r>
              <a:rPr lang="en-US" dirty="0" err="1">
                <a:latin typeface="Inconsolata NF" pitchFamily="49" charset="77"/>
              </a:rPr>
              <a:t>args</a:t>
            </a:r>
            <a:r>
              <a:rPr lang="en-US" dirty="0">
                <a:latin typeface="Inconsolata NF" pitchFamily="49" charset="77"/>
              </a:rPr>
              <a:t> = {k: ":%s" % k for k in params}</a:t>
            </a:r>
          </a:p>
          <a:p>
            <a:pPr lvl="1"/>
            <a:r>
              <a:rPr lang="en-US" dirty="0">
                <a:latin typeface="Inconsolata NF" pitchFamily="49" charset="77"/>
              </a:rPr>
              <a:t>query %= </a:t>
            </a:r>
            <a:r>
              <a:rPr lang="en-US" dirty="0" err="1">
                <a:latin typeface="Inconsolata NF" pitchFamily="49" charset="77"/>
              </a:rPr>
              <a:t>args</a:t>
            </a:r>
            <a:endParaRPr lang="en-US" dirty="0">
              <a:latin typeface="Inconsolata NF" pitchFamily="49" charset="77"/>
            </a:endParaRPr>
          </a:p>
          <a:p>
            <a:endParaRPr lang="en-US" dirty="0">
              <a:latin typeface="Inconsolata NF" pitchFamily="49" charset="77"/>
            </a:endParaRPr>
          </a:p>
        </p:txBody>
      </p:sp>
    </p:spTree>
    <p:extLst>
      <p:ext uri="{BB962C8B-B14F-4D97-AF65-F5344CB8AC3E}">
        <p14:creationId xmlns:p14="http://schemas.microsoft.com/office/powerpoint/2010/main" val="3701891650"/>
      </p:ext>
    </p:extLst>
  </p:cSld>
  <p:clrMapOvr>
    <a:masterClrMapping/>
  </p:clrMapOvr>
  <p:extLst>
    <p:ext uri="{6950BFC3-D8DA-4A85-94F7-54DA5524770B}">
      <p188:commentRel xmlns:p188="http://schemas.microsoft.com/office/powerpoint/2018/8/main" r:id="rId3"/>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Incorporating Feedback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p:spPr>
        <p:txBody>
          <a:bodyPr>
            <a:normAutofit/>
          </a:bodyPr>
          <a:lstStyle/>
          <a:p>
            <a:r>
              <a:rPr lang="en-US" dirty="0"/>
              <a:t>Updated General Idea</a:t>
            </a:r>
          </a:p>
          <a:p>
            <a:pPr lvl="1"/>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p:txBody>
      </p:sp>
    </p:spTree>
    <p:extLst>
      <p:ext uri="{BB962C8B-B14F-4D97-AF65-F5344CB8AC3E}">
        <p14:creationId xmlns:p14="http://schemas.microsoft.com/office/powerpoint/2010/main" val="454604808"/>
      </p:ext>
    </p:extLst>
  </p:cSld>
  <p:clrMapOvr>
    <a:masterClrMapping/>
  </p:clrMapOvr>
  <p:extLst>
    <p:ext uri="{6950BFC3-D8DA-4A85-94F7-54DA5524770B}">
      <p188:commentRel xmlns:p188="http://schemas.microsoft.com/office/powerpoint/2018/8/main" r:id="rId3"/>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p:spPr>
        <p:txBody>
          <a:bodyPr>
            <a:normAutofit/>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if params is None:</a:t>
            </a:r>
          </a:p>
          <a:p>
            <a:pPr marL="0" indent="0">
              <a:buNone/>
            </a:pPr>
            <a:r>
              <a:rPr lang="en-US" dirty="0">
                <a:latin typeface="Inconsolata NF" pitchFamily="49" charset="77"/>
              </a:rPr>
              <a:t>        return </a:t>
            </a:r>
            <a:r>
              <a:rPr lang="en-US" dirty="0" err="1">
                <a:latin typeface="Inconsolata NF" pitchFamily="49" charset="77"/>
              </a:rPr>
              <a:t>Database.Cursor.execute</a:t>
            </a:r>
            <a:r>
              <a:rPr lang="en-US" dirty="0">
                <a:latin typeface="Inconsolata NF" pitchFamily="49" charset="77"/>
              </a:rPr>
              <a:t>(self, query)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(params,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params}</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return </a:t>
            </a:r>
            <a:r>
              <a:rPr lang="en-US" dirty="0" err="1">
                <a:latin typeface="Inconsolata NF" pitchFamily="49" charset="77"/>
              </a:rPr>
              <a:t>Database.Cursor.execute</a:t>
            </a:r>
            <a:r>
              <a:rPr lang="en-US" dirty="0">
                <a:latin typeface="Inconsolata NF" pitchFamily="49" charset="77"/>
              </a:rPr>
              <a:t>(self, query, params)</a:t>
            </a:r>
          </a:p>
        </p:txBody>
      </p:sp>
    </p:spTree>
    <p:extLst>
      <p:ext uri="{BB962C8B-B14F-4D97-AF65-F5344CB8AC3E}">
        <p14:creationId xmlns:p14="http://schemas.microsoft.com/office/powerpoint/2010/main" val="4210453284"/>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1472085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p:spPr>
        <p:txBody>
          <a:bodyPr>
            <a:normAutofit fontScale="85000" lnSpcReduction="20000"/>
          </a:bodyPr>
          <a:lstStyle/>
          <a:p>
            <a:pPr marL="0" indent="0">
              <a:buNone/>
            </a:pPr>
            <a:r>
              <a:rPr lang="en-US" dirty="0">
                <a:latin typeface="Inconsolata NF" pitchFamily="49" charset="77"/>
              </a:rPr>
              <a:t> def </a:t>
            </a:r>
            <a:r>
              <a:rPr lang="en-US" dirty="0" err="1">
                <a:latin typeface="Inconsolata NF" pitchFamily="49" charset="77"/>
              </a:rPr>
              <a:t>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a:t>
            </a:r>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try: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a:t>
            </a:r>
            <a:r>
              <a:rPr lang="en-US" dirty="0" err="1">
                <a:latin typeface="Inconsolata NF" pitchFamily="49" charset="77"/>
              </a:rPr>
              <a:t>param_list</a:t>
            </a:r>
            <a:r>
              <a:rPr lang="en-US" dirty="0">
                <a:latin typeface="Inconsolata NF" pitchFamily="49" charset="77"/>
              </a:rPr>
              <a:t>[0],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a:t>
            </a:r>
            <a:r>
              <a:rPr lang="en-US" dirty="0" err="1">
                <a:latin typeface="Inconsolata NF" pitchFamily="49" charset="77"/>
              </a:rPr>
              <a:t>param_list</a:t>
            </a:r>
            <a:r>
              <a:rPr lang="en-US" dirty="0">
                <a:latin typeface="Inconsolata NF" pitchFamily="49" charset="77"/>
              </a:rPr>
              <a:t>[0]}</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except </a:t>
            </a:r>
            <a:r>
              <a:rPr lang="en-US" dirty="0" err="1">
                <a:latin typeface="Inconsolata NF" pitchFamily="49" charset="77"/>
              </a:rPr>
              <a:t>IndexError</a:t>
            </a:r>
            <a:r>
              <a:rPr lang="en-US" dirty="0">
                <a:latin typeface="Inconsolata NF" pitchFamily="49" charset="77"/>
              </a:rPr>
              <a:t>:</a:t>
            </a:r>
          </a:p>
          <a:p>
            <a:pPr marL="0" indent="0">
              <a:buNone/>
            </a:pPr>
            <a:r>
              <a:rPr lang="en-US" dirty="0">
                <a:latin typeface="Inconsolata NF" pitchFamily="49" charset="77"/>
              </a:rPr>
              <a:t>        pass</a:t>
            </a:r>
          </a:p>
          <a:p>
            <a:pPr marL="0" indent="0">
              <a:buNone/>
            </a:pP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return </a:t>
            </a:r>
            <a:r>
              <a:rPr lang="en-US" dirty="0" err="1">
                <a:latin typeface="Inconsolata NF" pitchFamily="49" charset="77"/>
              </a:rPr>
              <a:t>Database.Cursor.executemany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p:txBody>
      </p:sp>
    </p:spTree>
    <p:extLst>
      <p:ext uri="{BB962C8B-B14F-4D97-AF65-F5344CB8AC3E}">
        <p14:creationId xmlns:p14="http://schemas.microsoft.com/office/powerpoint/2010/main" val="3866907961"/>
      </p:ext>
    </p:extLst>
  </p:cSld>
  <p:clrMapOvr>
    <a:masterClrMapping/>
  </p:clrMapOvr>
  <p:extLst>
    <p:ext uri="{6950BFC3-D8DA-4A85-94F7-54DA5524770B}">
      <p188:commentRel xmlns:p188="http://schemas.microsoft.com/office/powerpoint/2018/8/main" r:id="rId3"/>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p:txBody>
      </p:sp>
    </p:spTree>
    <p:extLst>
      <p:ext uri="{BB962C8B-B14F-4D97-AF65-F5344CB8AC3E}">
        <p14:creationId xmlns:p14="http://schemas.microsoft.com/office/powerpoint/2010/main" val="1569160280"/>
      </p:ext>
    </p:extLst>
  </p:cSld>
  <p:clrMapOvr>
    <a:masterClrMapping/>
  </p:clrMapOvr>
  <p:extLst>
    <p:ext uri="{6950BFC3-D8DA-4A85-94F7-54DA5524770B}">
      <p188:commentRel xmlns:p188="http://schemas.microsoft.com/office/powerpoint/2018/8/main" r:id="rId3"/>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4351338"/>
          </a:xfrm>
        </p:spPr>
        <p:txBody>
          <a:bodyPr>
            <a:normAutofit/>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if params is None:</a:t>
            </a:r>
          </a:p>
          <a:p>
            <a:pPr marL="0" indent="0">
              <a:buNone/>
            </a:pPr>
            <a:r>
              <a:rPr lang="en-US" dirty="0">
                <a:latin typeface="Inconsolata NF" pitchFamily="49" charset="77"/>
              </a:rPr>
              <a:t>        return </a:t>
            </a:r>
            <a:r>
              <a:rPr lang="en-US" dirty="0" err="1">
                <a:latin typeface="Inconsolata NF" pitchFamily="49" charset="77"/>
              </a:rPr>
              <a:t>Database.Cursor.execute</a:t>
            </a:r>
            <a:r>
              <a:rPr lang="en-US" dirty="0">
                <a:latin typeface="Inconsolata NF" pitchFamily="49" charset="77"/>
              </a:rPr>
              <a:t>(self, query)</a:t>
            </a:r>
          </a:p>
          <a:p>
            <a:pPr marL="0" indent="0">
              <a:buNone/>
            </a:pPr>
            <a:endParaRPr lang="en-US" dirty="0">
              <a:latin typeface="Inconsolata NF" pitchFamily="49" charset="77"/>
            </a:endParaRPr>
          </a:p>
          <a:p>
            <a:pPr marL="0" indent="0">
              <a:buNone/>
            </a:pPr>
            <a:r>
              <a:rPr lang="en-US" dirty="0">
                <a:latin typeface="Inconsolata NF" pitchFamily="49" charset="77"/>
              </a:rPr>
              <a:t>names = list(params) if </a:t>
            </a:r>
            <a:r>
              <a:rPr lang="en-US" dirty="0" err="1">
                <a:latin typeface="Inconsolata NF" pitchFamily="49" charset="77"/>
              </a:rPr>
              <a:t>isinstance</a:t>
            </a:r>
            <a:r>
              <a:rPr lang="en-US" dirty="0">
                <a:latin typeface="Inconsolata NF" pitchFamily="49" charset="77"/>
              </a:rPr>
              <a:t>(params, Mapping) else None</a:t>
            </a:r>
          </a:p>
          <a:p>
            <a:pPr marL="0" indent="0">
              <a:buNone/>
            </a:pP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 names=names)</a:t>
            </a:r>
          </a:p>
          <a:p>
            <a:pPr marL="0" indent="0">
              <a:buNone/>
            </a:pPr>
            <a:r>
              <a:rPr lang="en-US" dirty="0">
                <a:latin typeface="Inconsolata NF" pitchFamily="49" charset="77"/>
              </a:rPr>
              <a:t>    return </a:t>
            </a:r>
            <a:r>
              <a:rPr lang="en-US" dirty="0" err="1">
                <a:latin typeface="Inconsolata NF" pitchFamily="49" charset="77"/>
              </a:rPr>
              <a:t>Database.Cursor.execute</a:t>
            </a:r>
            <a:r>
              <a:rPr lang="en-US" dirty="0">
                <a:latin typeface="Inconsolata NF" pitchFamily="49" charset="77"/>
              </a:rPr>
              <a:t>(self, query, params)</a:t>
            </a:r>
          </a:p>
        </p:txBody>
      </p:sp>
    </p:spTree>
    <p:extLst>
      <p:ext uri="{BB962C8B-B14F-4D97-AF65-F5344CB8AC3E}">
        <p14:creationId xmlns:p14="http://schemas.microsoft.com/office/powerpoint/2010/main" val="526567448"/>
      </p:ext>
    </p:extLst>
  </p:cSld>
  <p:clrMapOvr>
    <a:masterClrMapping/>
  </p:clrMapOvr>
  <p:extLst>
    <p:ext uri="{6950BFC3-D8DA-4A85-94F7-54DA5524770B}">
      <p188:commentRel xmlns:p188="http://schemas.microsoft.com/office/powerpoint/2018/8/main" r:id="rId2"/>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4351338"/>
          </a:xfrm>
        </p:spPr>
        <p:txBody>
          <a:bodyPr>
            <a:normAutofit/>
          </a:bodyPr>
          <a:lstStyle/>
          <a:p>
            <a:pPr marL="0" indent="0">
              <a:buNone/>
            </a:pPr>
            <a:r>
              <a:rPr lang="en-US" sz="2000" dirty="0">
                <a:latin typeface="Inconsolata NF" pitchFamily="49" charset="77"/>
              </a:rPr>
              <a:t>def </a:t>
            </a:r>
            <a:r>
              <a:rPr lang="en-US" sz="2000" dirty="0" err="1">
                <a:latin typeface="Inconsolata NF" pitchFamily="49" charset="77"/>
              </a:rPr>
              <a:t>executemany</a:t>
            </a:r>
            <a:r>
              <a:rPr lang="en-US" sz="2000" dirty="0">
                <a:latin typeface="Inconsolata NF" pitchFamily="49" charset="77"/>
              </a:rPr>
              <a:t>(self, query, </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 Extract names if params is a mapping, i.e. we're using `</a:t>
            </a:r>
            <a:r>
              <a:rPr lang="en-US" sz="2000" dirty="0" err="1">
                <a:latin typeface="Inconsolata NF" pitchFamily="49" charset="77"/>
              </a:rPr>
              <a:t>pyformat</a:t>
            </a:r>
            <a:r>
              <a:rPr lang="en-US" sz="2000" dirty="0">
                <a:latin typeface="Inconsolata NF" pitchFamily="49" charset="77"/>
              </a:rPr>
              <a:t>` </a:t>
            </a:r>
            <a:r>
              <a:rPr lang="en-US" sz="2000" dirty="0" err="1">
                <a:latin typeface="Inconsolata NF" pitchFamily="49" charset="77"/>
              </a:rPr>
              <a:t>paramstyle</a:t>
            </a:r>
            <a:r>
              <a:rPr lang="en-US" sz="2000" dirty="0">
                <a:latin typeface="Inconsolata NF" pitchFamily="49" charset="77"/>
              </a:rPr>
              <a:t>.</a:t>
            </a:r>
          </a:p>
          <a:p>
            <a:pPr marL="0" indent="0">
              <a:buNone/>
            </a:pPr>
            <a:r>
              <a:rPr lang="en-US" sz="2000" dirty="0">
                <a:latin typeface="Inconsolata NF" pitchFamily="49" charset="77"/>
              </a:rPr>
              <a:t>    # We need to peek carefully as we could be passed a generator instead of a list. peekable, </a:t>
            </a:r>
            <a:r>
              <a:rPr lang="en-US" sz="2000" dirty="0" err="1">
                <a:latin typeface="Inconsolata NF" pitchFamily="49" charset="77"/>
              </a:rPr>
              <a:t>param_list</a:t>
            </a:r>
            <a:r>
              <a:rPr lang="en-US" sz="2000" dirty="0">
                <a:latin typeface="Inconsolata NF" pitchFamily="49" charset="77"/>
              </a:rPr>
              <a:t> = tee(</a:t>
            </a:r>
            <a:r>
              <a:rPr lang="en-US" sz="2000" dirty="0" err="1">
                <a:latin typeface="Inconsolata NF" pitchFamily="49" charset="77"/>
              </a:rPr>
              <a:t>iter</a:t>
            </a:r>
            <a:r>
              <a:rPr lang="en-US" sz="2000" dirty="0">
                <a:latin typeface="Inconsolata NF" pitchFamily="49" charset="77"/>
              </a:rPr>
              <a:t>(</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if (params := next(peekable, None)) and </a:t>
            </a:r>
            <a:r>
              <a:rPr lang="en-US" sz="2000" dirty="0" err="1">
                <a:latin typeface="Inconsolata NF" pitchFamily="49" charset="77"/>
              </a:rPr>
              <a:t>isinstance</a:t>
            </a:r>
            <a:r>
              <a:rPr lang="en-US" sz="2000" dirty="0">
                <a:latin typeface="Inconsolata NF" pitchFamily="49" charset="77"/>
              </a:rPr>
              <a:t>(params, Mapping):</a:t>
            </a:r>
          </a:p>
          <a:p>
            <a:pPr marL="0" indent="0">
              <a:buNone/>
            </a:pPr>
            <a:r>
              <a:rPr lang="en-US" sz="2000" dirty="0">
                <a:latin typeface="Inconsolata NF" pitchFamily="49" charset="77"/>
              </a:rPr>
              <a:t>        names = list(params)</a:t>
            </a:r>
          </a:p>
          <a:p>
            <a:pPr marL="0" indent="0">
              <a:buNone/>
            </a:pPr>
            <a:r>
              <a:rPr lang="en-US" sz="2000" dirty="0">
                <a:latin typeface="Inconsolata NF" pitchFamily="49" charset="77"/>
              </a:rPr>
              <a:t>    else:</a:t>
            </a:r>
          </a:p>
          <a:p>
            <a:pPr marL="0" indent="0">
              <a:buNone/>
            </a:pPr>
            <a:r>
              <a:rPr lang="en-US" sz="2000" dirty="0">
                <a:latin typeface="Inconsolata NF" pitchFamily="49" charset="77"/>
              </a:rPr>
              <a:t>        names = None</a:t>
            </a:r>
          </a:p>
          <a:p>
            <a:pPr marL="0" indent="0">
              <a:buNone/>
            </a:pPr>
            <a:endParaRPr lang="en-US" sz="2000" dirty="0">
              <a:latin typeface="Inconsolata NF" pitchFamily="49" charset="77"/>
            </a:endParaRPr>
          </a:p>
          <a:p>
            <a:pPr marL="0" indent="0">
              <a:buNone/>
            </a:pPr>
            <a:r>
              <a:rPr lang="en-US" sz="2000" dirty="0">
                <a:latin typeface="Inconsolata NF" pitchFamily="49" charset="77"/>
              </a:rPr>
              <a:t>    query = </a:t>
            </a:r>
            <a:r>
              <a:rPr lang="en-US" sz="2000" dirty="0" err="1">
                <a:latin typeface="Inconsolata NF" pitchFamily="49" charset="77"/>
              </a:rPr>
              <a:t>self.convert_query</a:t>
            </a:r>
            <a:r>
              <a:rPr lang="en-US" sz="2000" dirty="0">
                <a:latin typeface="Inconsolata NF" pitchFamily="49" charset="77"/>
              </a:rPr>
              <a:t>(query, names=names)</a:t>
            </a:r>
          </a:p>
          <a:p>
            <a:pPr marL="0" indent="0">
              <a:buNone/>
            </a:pPr>
            <a:r>
              <a:rPr lang="en-US" sz="2000" dirty="0">
                <a:latin typeface="Inconsolata NF" pitchFamily="49" charset="77"/>
              </a:rPr>
              <a:t>    return </a:t>
            </a:r>
            <a:r>
              <a:rPr lang="en-US" sz="2000" dirty="0" err="1">
                <a:latin typeface="Inconsolata NF" pitchFamily="49" charset="77"/>
              </a:rPr>
              <a:t>Database.Cursor.executemany</a:t>
            </a:r>
            <a:r>
              <a:rPr lang="en-US" sz="2000" dirty="0">
                <a:latin typeface="Inconsolata NF" pitchFamily="49" charset="77"/>
              </a:rPr>
              <a:t>(self, query, </a:t>
            </a:r>
            <a:r>
              <a:rPr lang="en-US" sz="2000" dirty="0" err="1">
                <a:latin typeface="Inconsolata NF" pitchFamily="49" charset="77"/>
              </a:rPr>
              <a:t>param_list</a:t>
            </a:r>
            <a:r>
              <a:rPr lang="en-US" sz="2000" dirty="0">
                <a:latin typeface="Inconsolata NF" pitchFamily="49" charset="77"/>
              </a:rPr>
              <a:t>)</a:t>
            </a:r>
          </a:p>
        </p:txBody>
      </p:sp>
    </p:spTree>
    <p:extLst>
      <p:ext uri="{BB962C8B-B14F-4D97-AF65-F5344CB8AC3E}">
        <p14:creationId xmlns:p14="http://schemas.microsoft.com/office/powerpoint/2010/main" val="4287755182"/>
      </p:ext>
    </p:extLst>
  </p:cSld>
  <p:clrMapOvr>
    <a:masterClrMapping/>
  </p:clrMapOvr>
  <p:extLst>
    <p:ext uri="{6950BFC3-D8DA-4A85-94F7-54DA5524770B}">
      <p188:commentRel xmlns:p188="http://schemas.microsoft.com/office/powerpoint/2018/8/main" r:id="rId2"/>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4351338"/>
          </a:xfrm>
        </p:spPr>
        <p:txBody>
          <a:bodyPr>
            <a:normAutofit/>
          </a:bodyPr>
          <a:lstStyle/>
          <a:p>
            <a:pPr marL="0" indent="0">
              <a:buNone/>
            </a:pPr>
            <a:r>
              <a:rPr lang="en-US" sz="2000" dirty="0">
                <a:latin typeface="Inconsolata NF" pitchFamily="49" charset="77"/>
              </a:rPr>
              <a:t>def </a:t>
            </a:r>
            <a:r>
              <a:rPr lang="en-US" sz="2000" dirty="0" err="1">
                <a:latin typeface="Inconsolata NF" pitchFamily="49" charset="77"/>
              </a:rPr>
              <a:t>convert_query</a:t>
            </a:r>
            <a:r>
              <a:rPr lang="en-US" sz="2000" dirty="0">
                <a:latin typeface="Inconsolata NF" pitchFamily="49" charset="77"/>
              </a:rPr>
              <a:t>(self, query, *, names=None):</a:t>
            </a:r>
          </a:p>
          <a:p>
            <a:pPr marL="0" indent="0">
              <a:buNone/>
            </a:pPr>
            <a:r>
              <a:rPr lang="en-US" sz="2000" dirty="0">
                <a:latin typeface="Inconsolata NF" pitchFamily="49" charset="77"/>
              </a:rPr>
              <a:t>    if names is None:</a:t>
            </a:r>
          </a:p>
          <a:p>
            <a:pPr marL="0" indent="0">
              <a:buNone/>
            </a:pPr>
            <a:r>
              <a:rPr lang="en-US" sz="2000" dirty="0">
                <a:latin typeface="Inconsolata NF" pitchFamily="49" charset="77"/>
              </a:rPr>
              <a:t>    # Convert from `format` </a:t>
            </a:r>
            <a:r>
              <a:rPr lang="en-US" sz="2000" dirty="0" err="1">
                <a:latin typeface="Inconsolata NF" pitchFamily="49" charset="77"/>
              </a:rPr>
              <a:t>paramstyle</a:t>
            </a:r>
            <a:r>
              <a:rPr lang="en-US" sz="2000" dirty="0">
                <a:latin typeface="Inconsolata NF" pitchFamily="49" charset="77"/>
              </a:rPr>
              <a:t> to `</a:t>
            </a:r>
            <a:r>
              <a:rPr lang="en-US" sz="2000" dirty="0" err="1">
                <a:latin typeface="Inconsolata NF" pitchFamily="49" charset="77"/>
              </a:rPr>
              <a:t>qmark</a:t>
            </a:r>
            <a:r>
              <a:rPr lang="en-US" sz="2000" dirty="0">
                <a:latin typeface="Inconsolata NF" pitchFamily="49" charset="77"/>
              </a:rPr>
              <a:t>` </a:t>
            </a:r>
            <a:r>
              <a:rPr lang="en-US" sz="2000" dirty="0" err="1">
                <a:latin typeface="Inconsolata NF" pitchFamily="49" charset="77"/>
              </a:rPr>
              <a:t>paramstyle</a:t>
            </a:r>
            <a:r>
              <a:rPr lang="en-US" sz="2000" dirty="0">
                <a:latin typeface="Inconsolata NF" pitchFamily="49" charset="77"/>
              </a:rPr>
              <a:t>.</a:t>
            </a:r>
          </a:p>
          <a:p>
            <a:pPr marL="0" indent="0">
              <a:buNone/>
            </a:pPr>
            <a:r>
              <a:rPr lang="en-US" sz="2000" dirty="0">
                <a:latin typeface="Inconsolata NF" pitchFamily="49" charset="77"/>
              </a:rPr>
              <a:t>    # If a literal `%s` is required it must be escaped as `%%s`.</a:t>
            </a:r>
          </a:p>
          <a:p>
            <a:pPr marL="0" indent="0">
              <a:buNone/>
            </a:pPr>
            <a:r>
              <a:rPr lang="en-US" sz="2000" dirty="0">
                <a:latin typeface="Inconsolata NF" pitchFamily="49" charset="77"/>
              </a:rPr>
              <a:t>        return </a:t>
            </a:r>
            <a:r>
              <a:rPr lang="en-US" sz="2000" dirty="0" err="1">
                <a:latin typeface="Inconsolata NF" pitchFamily="49" charset="77"/>
              </a:rPr>
              <a:t>FORMAT_QMARK_REGEX.sub</a:t>
            </a:r>
            <a:r>
              <a:rPr lang="en-US" sz="2000" dirty="0">
                <a:latin typeface="Inconsolata NF" pitchFamily="49" charset="77"/>
              </a:rPr>
              <a:t>("?", query).replace("%%", "%")</a:t>
            </a:r>
          </a:p>
          <a:p>
            <a:pPr marL="0" indent="0">
              <a:buNone/>
            </a:pPr>
            <a:r>
              <a:rPr lang="en-US" sz="2000" dirty="0">
                <a:latin typeface="Inconsolata NF" pitchFamily="49" charset="77"/>
              </a:rPr>
              <a:t>    else:</a:t>
            </a:r>
          </a:p>
          <a:p>
            <a:pPr marL="0" indent="0">
              <a:buNone/>
            </a:pPr>
            <a:r>
              <a:rPr lang="en-US" sz="2000" dirty="0">
                <a:latin typeface="Inconsolata NF" pitchFamily="49" charset="77"/>
              </a:rPr>
              <a:t>    # Convert from `</a:t>
            </a:r>
            <a:r>
              <a:rPr lang="en-US" sz="2000" dirty="0" err="1">
                <a:latin typeface="Inconsolata NF" pitchFamily="49" charset="77"/>
              </a:rPr>
              <a:t>pyformat</a:t>
            </a:r>
            <a:r>
              <a:rPr lang="en-US" sz="2000" dirty="0">
                <a:latin typeface="Inconsolata NF" pitchFamily="49" charset="77"/>
              </a:rPr>
              <a:t>` </a:t>
            </a:r>
            <a:r>
              <a:rPr lang="en-US" sz="2000" dirty="0" err="1">
                <a:latin typeface="Inconsolata NF" pitchFamily="49" charset="77"/>
              </a:rPr>
              <a:t>paramstyle</a:t>
            </a:r>
            <a:r>
              <a:rPr lang="en-US" sz="2000" dirty="0">
                <a:latin typeface="Inconsolata NF" pitchFamily="49" charset="77"/>
              </a:rPr>
              <a:t> to `named` </a:t>
            </a:r>
            <a:r>
              <a:rPr lang="en-US" sz="2000" dirty="0" err="1">
                <a:latin typeface="Inconsolata NF" pitchFamily="49" charset="77"/>
              </a:rPr>
              <a:t>paramstyle</a:t>
            </a:r>
            <a:r>
              <a:rPr lang="en-US" sz="2000" dirty="0">
                <a:latin typeface="Inconsolata NF" pitchFamily="49" charset="77"/>
              </a:rPr>
              <a:t>.</a:t>
            </a:r>
          </a:p>
          <a:p>
            <a:pPr marL="0" indent="0">
              <a:buNone/>
            </a:pPr>
            <a:r>
              <a:rPr lang="en-US" sz="2000" dirty="0">
                <a:latin typeface="Inconsolata NF" pitchFamily="49" charset="77"/>
              </a:rPr>
              <a:t>    # This is conveniently consistent - it also converts `%%s` to `%s`.</a:t>
            </a:r>
          </a:p>
          <a:p>
            <a:pPr marL="0" indent="0">
              <a:buNone/>
            </a:pPr>
            <a:r>
              <a:rPr lang="en-US" sz="2000" dirty="0">
                <a:latin typeface="Inconsolata NF" pitchFamily="49" charset="77"/>
              </a:rPr>
              <a:t>        return query % {name: f":{name}" for name in names}</a:t>
            </a:r>
          </a:p>
        </p:txBody>
      </p:sp>
    </p:spTree>
    <p:extLst>
      <p:ext uri="{BB962C8B-B14F-4D97-AF65-F5344CB8AC3E}">
        <p14:creationId xmlns:p14="http://schemas.microsoft.com/office/powerpoint/2010/main" val="2127173059"/>
      </p:ext>
    </p:extLst>
  </p:cSld>
  <p:clrMapOvr>
    <a:masterClrMapping/>
  </p:clrMapOvr>
  <p:extLst>
    <p:ext uri="{6950BFC3-D8DA-4A85-94F7-54DA5524770B}">
      <p188:commentRel xmlns:p188="http://schemas.microsoft.com/office/powerpoint/2018/8/main" r:id="rId2"/>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D703-A8CB-2BB5-C7E3-26274D0CDD93}"/>
              </a:ext>
            </a:extLst>
          </p:cNvPr>
          <p:cNvSpPr>
            <a:spLocks noGrp="1"/>
          </p:cNvSpPr>
          <p:nvPr>
            <p:ph type="title"/>
          </p:nvPr>
        </p:nvSpPr>
        <p:spPr/>
        <p:txBody>
          <a:bodyPr/>
          <a:lstStyle/>
          <a:p>
            <a:r>
              <a:rPr lang="en-US" dirty="0"/>
              <a:t>Unified Diff of Code Here</a:t>
            </a:r>
          </a:p>
        </p:txBody>
      </p:sp>
      <p:sp>
        <p:nvSpPr>
          <p:cNvPr id="3" name="Content Placeholder 2">
            <a:extLst>
              <a:ext uri="{FF2B5EF4-FFF2-40B4-BE49-F238E27FC236}">
                <a16:creationId xmlns:a16="http://schemas.microsoft.com/office/drawing/2014/main" id="{A6A790BC-AA76-B7C5-91A0-C3BB96CA82C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3B00238-09F1-80D6-D1E9-C1BB636F7900}"/>
              </a:ext>
            </a:extLst>
          </p:cNvPr>
          <p:cNvPicPr>
            <a:picLocks noChangeAspect="1"/>
          </p:cNvPicPr>
          <p:nvPr/>
        </p:nvPicPr>
        <p:blipFill>
          <a:blip r:embed="rId2"/>
          <a:stretch>
            <a:fillRect/>
          </a:stretch>
        </p:blipFill>
        <p:spPr>
          <a:xfrm>
            <a:off x="0" y="2240593"/>
            <a:ext cx="12192000" cy="2376814"/>
          </a:xfrm>
          <a:prstGeom prst="rect">
            <a:avLst/>
          </a:prstGeom>
        </p:spPr>
      </p:pic>
    </p:spTree>
    <p:extLst>
      <p:ext uri="{BB962C8B-B14F-4D97-AF65-F5344CB8AC3E}">
        <p14:creationId xmlns:p14="http://schemas.microsoft.com/office/powerpoint/2010/main" val="3258437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D703-A8CB-2BB5-C7E3-26274D0CDD93}"/>
              </a:ext>
            </a:extLst>
          </p:cNvPr>
          <p:cNvSpPr>
            <a:spLocks noGrp="1"/>
          </p:cNvSpPr>
          <p:nvPr>
            <p:ph type="title"/>
          </p:nvPr>
        </p:nvSpPr>
        <p:spPr/>
        <p:txBody>
          <a:bodyPr/>
          <a:lstStyle/>
          <a:p>
            <a:r>
              <a:rPr lang="en-US" dirty="0"/>
              <a:t>Unified Diff of Code Here</a:t>
            </a:r>
          </a:p>
        </p:txBody>
      </p:sp>
      <p:pic>
        <p:nvPicPr>
          <p:cNvPr id="5" name="Content Placeholder 4">
            <a:extLst>
              <a:ext uri="{FF2B5EF4-FFF2-40B4-BE49-F238E27FC236}">
                <a16:creationId xmlns:a16="http://schemas.microsoft.com/office/drawing/2014/main" id="{61FFFA46-47E4-9336-1F59-27F92D6C7DE5}"/>
              </a:ext>
            </a:extLst>
          </p:cNvPr>
          <p:cNvPicPr>
            <a:picLocks noGrp="1" noChangeAspect="1"/>
          </p:cNvPicPr>
          <p:nvPr>
            <p:ph idx="1"/>
          </p:nvPr>
        </p:nvPicPr>
        <p:blipFill>
          <a:blip r:embed="rId2"/>
          <a:stretch>
            <a:fillRect/>
          </a:stretch>
        </p:blipFill>
        <p:spPr>
          <a:xfrm>
            <a:off x="25433" y="2071936"/>
            <a:ext cx="12141134" cy="2714127"/>
          </a:xfrm>
          <a:prstGeom prst="rect">
            <a:avLst/>
          </a:prstGeom>
        </p:spPr>
      </p:pic>
    </p:spTree>
    <p:extLst>
      <p:ext uri="{BB962C8B-B14F-4D97-AF65-F5344CB8AC3E}">
        <p14:creationId xmlns:p14="http://schemas.microsoft.com/office/powerpoint/2010/main" val="27632226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D703-A8CB-2BB5-C7E3-26274D0CDD93}"/>
              </a:ext>
            </a:extLst>
          </p:cNvPr>
          <p:cNvSpPr>
            <a:spLocks noGrp="1"/>
          </p:cNvSpPr>
          <p:nvPr>
            <p:ph type="title"/>
          </p:nvPr>
        </p:nvSpPr>
        <p:spPr/>
        <p:txBody>
          <a:bodyPr/>
          <a:lstStyle/>
          <a:p>
            <a:r>
              <a:rPr lang="en-US" dirty="0"/>
              <a:t>Unified Diff of Code Here</a:t>
            </a:r>
          </a:p>
        </p:txBody>
      </p:sp>
      <p:pic>
        <p:nvPicPr>
          <p:cNvPr id="5" name="Content Placeholder 4">
            <a:extLst>
              <a:ext uri="{FF2B5EF4-FFF2-40B4-BE49-F238E27FC236}">
                <a16:creationId xmlns:a16="http://schemas.microsoft.com/office/drawing/2014/main" id="{5AE3C476-C215-CD65-8F7A-B498F33051B6}"/>
              </a:ext>
            </a:extLst>
          </p:cNvPr>
          <p:cNvPicPr>
            <a:picLocks noGrp="1" noChangeAspect="1"/>
          </p:cNvPicPr>
          <p:nvPr>
            <p:ph idx="1"/>
          </p:nvPr>
        </p:nvPicPr>
        <p:blipFill>
          <a:blip r:embed="rId2"/>
          <a:stretch>
            <a:fillRect/>
          </a:stretch>
        </p:blipFill>
        <p:spPr>
          <a:xfrm>
            <a:off x="83915" y="2461921"/>
            <a:ext cx="12024169" cy="1934157"/>
          </a:xfrm>
          <a:prstGeom prst="rect">
            <a:avLst/>
          </a:prstGeom>
        </p:spPr>
      </p:pic>
    </p:spTree>
    <p:extLst>
      <p:ext uri="{BB962C8B-B14F-4D97-AF65-F5344CB8AC3E}">
        <p14:creationId xmlns:p14="http://schemas.microsoft.com/office/powerpoint/2010/main" val="24503577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BONUS!</a:t>
            </a:r>
            <a:endParaRPr lang="en-US" dirty="0"/>
          </a:p>
        </p:txBody>
      </p:sp>
    </p:spTree>
    <p:extLst>
      <p:ext uri="{BB962C8B-B14F-4D97-AF65-F5344CB8AC3E}">
        <p14:creationId xmlns:p14="http://schemas.microsoft.com/office/powerpoint/2010/main" val="7382097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Update to SQLite Docs based on this work!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p:txBody>
          <a:bodyPr/>
          <a:lstStyle/>
          <a:p>
            <a:r>
              <a:rPr lang="en-US" dirty="0"/>
              <a:t>The documentation for </a:t>
            </a:r>
            <a:r>
              <a:rPr lang="en-US" b="1" dirty="0">
                <a:latin typeface="Inconsolata NF" pitchFamily="49" charset="77"/>
              </a:rPr>
              <a:t>sqlite3.paramstyle</a:t>
            </a:r>
            <a:r>
              <a:rPr lang="en-US" dirty="0"/>
              <a:t> states that only </a:t>
            </a:r>
            <a:r>
              <a:rPr lang="en-US" b="1" dirty="0" err="1">
                <a:latin typeface="Inconsolata NF" pitchFamily="49" charset="77"/>
              </a:rPr>
              <a:t>qmark</a:t>
            </a:r>
            <a:r>
              <a:rPr lang="en-US" dirty="0"/>
              <a:t> and </a:t>
            </a:r>
            <a:r>
              <a:rPr lang="en-US" b="1" dirty="0">
                <a:latin typeface="Inconsolata NF" pitchFamily="49" charset="77"/>
              </a:rPr>
              <a:t>numeric</a:t>
            </a:r>
            <a:r>
              <a:rPr lang="en-US" dirty="0"/>
              <a:t> styles are supported for parameter placeholders but, according to the SQLite documentation, the </a:t>
            </a:r>
            <a:r>
              <a:rPr lang="en-US" b="1" dirty="0">
                <a:latin typeface="Inconsolata NF" pitchFamily="49" charset="77"/>
              </a:rPr>
              <a:t>named</a:t>
            </a:r>
            <a:r>
              <a:rPr lang="en-US" dirty="0"/>
              <a:t> style is also supported.</a:t>
            </a:r>
          </a:p>
        </p:txBody>
      </p:sp>
    </p:spTree>
    <p:extLst>
      <p:ext uri="{BB962C8B-B14F-4D97-AF65-F5344CB8AC3E}">
        <p14:creationId xmlns:p14="http://schemas.microsoft.com/office/powerpoint/2010/main" val="2702773803"/>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1991-F7A2-B56B-2360-FC15F5DB354C}"/>
              </a:ext>
            </a:extLst>
          </p:cNvPr>
          <p:cNvSpPr>
            <a:spLocks noGrp="1"/>
          </p:cNvSpPr>
          <p:nvPr>
            <p:ph type="title"/>
          </p:nvPr>
        </p:nvSpPr>
        <p:spPr/>
        <p:txBody>
          <a:bodyPr/>
          <a:lstStyle/>
          <a:p>
            <a:r>
              <a:rPr lang="en-US" b="1" dirty="0">
                <a:solidFill>
                  <a:srgbClr val="569CD6"/>
                </a:solidFill>
                <a:effectLst/>
                <a:latin typeface="Inconsolata NF Regular" pitchFamily="49" charset="77"/>
              </a:rPr>
              <a:t>Criteria</a:t>
            </a:r>
            <a:endParaRPr lang="en-US" dirty="0"/>
          </a:p>
        </p:txBody>
      </p:sp>
      <p:sp>
        <p:nvSpPr>
          <p:cNvPr id="3" name="Content Placeholder 2">
            <a:extLst>
              <a:ext uri="{FF2B5EF4-FFF2-40B4-BE49-F238E27FC236}">
                <a16:creationId xmlns:a16="http://schemas.microsoft.com/office/drawing/2014/main" id="{871BF510-8236-873D-D499-3B34D41755B6}"/>
              </a:ext>
            </a:extLst>
          </p:cNvPr>
          <p:cNvSpPr>
            <a:spLocks noGrp="1"/>
          </p:cNvSpPr>
          <p:nvPr>
            <p:ph idx="1"/>
          </p:nvPr>
        </p:nvSpPr>
        <p:spPr/>
        <p:txBody>
          <a:bodyPr/>
          <a:lstStyle/>
          <a:p>
            <a:r>
              <a:rPr lang="en-US" dirty="0"/>
              <a:t>Old? </a:t>
            </a:r>
          </a:p>
          <a:p>
            <a:pPr lvl="1"/>
            <a:r>
              <a:rPr lang="en-US" dirty="0"/>
              <a:t>It was opened in January of 2009</a:t>
            </a:r>
          </a:p>
          <a:p>
            <a:r>
              <a:rPr lang="en-US" dirty="0" err="1"/>
              <a:t>Straightforard</a:t>
            </a:r>
            <a:r>
              <a:rPr lang="en-US" dirty="0"/>
              <a:t>(</a:t>
            </a:r>
            <a:r>
              <a:rPr lang="en-US" dirty="0" err="1"/>
              <a:t>ish</a:t>
            </a:r>
            <a:r>
              <a:rPr lang="en-US" dirty="0"/>
              <a:t>)</a:t>
            </a:r>
          </a:p>
          <a:p>
            <a:pPr lvl="1"/>
            <a:r>
              <a:rPr lang="en-US" dirty="0"/>
              <a:t>It’s related to SQLite</a:t>
            </a:r>
          </a:p>
          <a:p>
            <a:r>
              <a:rPr lang="en-US" dirty="0"/>
              <a:t>Ticket 10070</a:t>
            </a:r>
          </a:p>
          <a:p>
            <a:pPr lvl="1"/>
            <a:r>
              <a:rPr lang="en-US" dirty="0"/>
              <a:t>Named parameters not working on raw </a:t>
            </a:r>
            <a:r>
              <a:rPr lang="en-US" dirty="0" err="1"/>
              <a:t>sql</a:t>
            </a:r>
            <a:r>
              <a:rPr lang="en-US" dirty="0"/>
              <a:t> queries with </a:t>
            </a:r>
            <a:r>
              <a:rPr lang="en-US" dirty="0" err="1"/>
              <a:t>sqlite</a:t>
            </a:r>
            <a:endParaRPr lang="en-US" dirty="0"/>
          </a:p>
          <a:p>
            <a:pPr lvl="1"/>
            <a:r>
              <a:rPr lang="en-US" dirty="0"/>
              <a:t>Reported by Matias </a:t>
            </a:r>
            <a:r>
              <a:rPr lang="en-US" dirty="0" err="1"/>
              <a:t>Surdi</a:t>
            </a:r>
            <a:endParaRPr lang="en-US" dirty="0"/>
          </a:p>
          <a:p>
            <a:endParaRPr lang="en-US" dirty="0"/>
          </a:p>
        </p:txBody>
      </p:sp>
    </p:spTree>
    <p:extLst>
      <p:ext uri="{BB962C8B-B14F-4D97-AF65-F5344CB8AC3E}">
        <p14:creationId xmlns:p14="http://schemas.microsoft.com/office/powerpoint/2010/main" val="6101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community</a:t>
            </a:r>
            <a:endParaRPr lang="en-US" dirty="0"/>
          </a:p>
        </p:txBody>
      </p:sp>
    </p:spTree>
    <p:extLst>
      <p:ext uri="{BB962C8B-B14F-4D97-AF65-F5344CB8AC3E}">
        <p14:creationId xmlns:p14="http://schemas.microsoft.com/office/powerpoint/2010/main" val="3833621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Shia Berger</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1831416"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Identified fragility</a:t>
            </a:r>
          </a:p>
          <a:p>
            <a:endParaRPr lang="en-US" dirty="0"/>
          </a:p>
        </p:txBody>
      </p:sp>
    </p:spTree>
    <p:extLst>
      <p:ext uri="{BB962C8B-B14F-4D97-AF65-F5344CB8AC3E}">
        <p14:creationId xmlns:p14="http://schemas.microsoft.com/office/powerpoint/2010/main" val="3458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Simon Charette</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Gave great Keynote at </a:t>
            </a:r>
            <a:r>
              <a:rPr lang="en-US" dirty="0" err="1"/>
              <a:t>DjangoCon</a:t>
            </a:r>
            <a:r>
              <a:rPr lang="en-US" dirty="0"/>
              <a:t> US 2022 on the State of the ORM</a:t>
            </a:r>
          </a:p>
          <a:p>
            <a:r>
              <a:rPr lang="en-US" dirty="0"/>
              <a:t>Awesome primer on ORM at Sprints</a:t>
            </a:r>
          </a:p>
          <a:p>
            <a:r>
              <a:rPr lang="en-US" dirty="0"/>
              <a:t>Update to the docs!</a:t>
            </a:r>
          </a:p>
          <a:p>
            <a:endParaRPr lang="en-US" dirty="0"/>
          </a:p>
        </p:txBody>
      </p:sp>
    </p:spTree>
    <p:extLst>
      <p:ext uri="{BB962C8B-B14F-4D97-AF65-F5344CB8AC3E}">
        <p14:creationId xmlns:p14="http://schemas.microsoft.com/office/powerpoint/2010/main" val="1204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Nick Pope</a:t>
            </a:r>
            <a:endParaRPr lang="en-US" dirty="0"/>
          </a:p>
        </p:txBody>
      </p:sp>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PR on my PR to help improve the code</a:t>
            </a:r>
          </a:p>
          <a:p>
            <a:r>
              <a:rPr lang="en-US" dirty="0"/>
              <a:t>Remove Code Duplication</a:t>
            </a:r>
          </a:p>
          <a:p>
            <a:r>
              <a:rPr lang="en-US" dirty="0">
                <a:solidFill>
                  <a:srgbClr val="1F2328"/>
                </a:solidFill>
                <a:latin typeface="-apple-system"/>
              </a:rPr>
              <a:t>generators</a:t>
            </a:r>
          </a:p>
          <a:p>
            <a:endParaRPr lang="en-US" dirty="0"/>
          </a:p>
          <a:p>
            <a:endParaRPr lang="en-US" dirty="0"/>
          </a:p>
        </p:txBody>
      </p:sp>
    </p:spTree>
    <p:extLst>
      <p:ext uri="{BB962C8B-B14F-4D97-AF65-F5344CB8AC3E}">
        <p14:creationId xmlns:p14="http://schemas.microsoft.com/office/powerpoint/2010/main" val="3425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3"/>
    </p:ext>
  </p:extLs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Mariusz </a:t>
            </a:r>
            <a:r>
              <a:rPr lang="en-US" b="1" dirty="0" err="1">
                <a:solidFill>
                  <a:srgbClr val="569CD6"/>
                </a:solidFill>
                <a:effectLst/>
                <a:latin typeface="Inconsolata NF Regular" pitchFamily="49" charset="77"/>
              </a:rPr>
              <a:t>Felisiak</a:t>
            </a:r>
            <a:endParaRPr lang="en-US" dirty="0"/>
          </a:p>
        </p:txBody>
      </p:sp>
      <p:pic>
        <p:nvPicPr>
          <p:cNvPr id="2" name="Picture 1">
            <a:extLst>
              <a:ext uri="{FF2B5EF4-FFF2-40B4-BE49-F238E27FC236}">
                <a16:creationId xmlns:a16="http://schemas.microsoft.com/office/drawing/2014/main" id="{330BF7EF-1A04-8BFD-117E-1A37596A1ECF}"/>
              </a:ext>
            </a:extLst>
          </p:cNvPr>
          <p:cNvPicPr>
            <a:picLocks noChangeAspect="1"/>
          </p:cNvPicPr>
          <p:nvPr/>
        </p:nvPicPr>
        <p:blipFill>
          <a:blip r:embed="rId3"/>
          <a:stretch>
            <a:fillRect/>
          </a:stretch>
        </p:blipFill>
        <p:spPr>
          <a:xfrm>
            <a:off x="1828053" y="2490660"/>
            <a:ext cx="1651000" cy="1587500"/>
          </a:xfrm>
          <a:prstGeom prst="rect">
            <a:avLst/>
          </a:prstGeom>
        </p:spPr>
      </p:pic>
    </p:spTree>
    <p:extLst>
      <p:ext uri="{BB962C8B-B14F-4D97-AF65-F5344CB8AC3E}">
        <p14:creationId xmlns:p14="http://schemas.microsoft.com/office/powerpoint/2010/main" val="11433217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Simplified comments</a:t>
            </a:r>
          </a:p>
          <a:p>
            <a:r>
              <a:rPr lang="en-US" dirty="0"/>
              <a:t>Merged the PR</a:t>
            </a:r>
          </a:p>
        </p:txBody>
      </p:sp>
    </p:spTree>
    <p:extLst>
      <p:ext uri="{BB962C8B-B14F-4D97-AF65-F5344CB8AC3E}">
        <p14:creationId xmlns:p14="http://schemas.microsoft.com/office/powerpoint/2010/main" val="2799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3"/>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FC5B-E792-BB97-F989-7D7604CF8FF3}"/>
              </a:ext>
            </a:extLst>
          </p:cNvPr>
          <p:cNvSpPr>
            <a:spLocks noGrp="1"/>
          </p:cNvSpPr>
          <p:nvPr>
            <p:ph type="title"/>
          </p:nvPr>
        </p:nvSpPr>
        <p:spPr/>
        <p:txBody>
          <a:bodyPr/>
          <a:lstStyle/>
          <a:p>
            <a:r>
              <a:rPr lang="en-US" b="1" dirty="0">
                <a:solidFill>
                  <a:srgbClr val="569CD6"/>
                </a:solidFill>
                <a:effectLst/>
                <a:latin typeface="Inconsolata NF Regular" pitchFamily="49" charset="77"/>
              </a:rPr>
              <a:t>Contributions Since</a:t>
            </a:r>
            <a:endParaRPr lang="en-US" dirty="0"/>
          </a:p>
        </p:txBody>
      </p:sp>
      <p:sp>
        <p:nvSpPr>
          <p:cNvPr id="3" name="Content Placeholder 2">
            <a:extLst>
              <a:ext uri="{FF2B5EF4-FFF2-40B4-BE49-F238E27FC236}">
                <a16:creationId xmlns:a16="http://schemas.microsoft.com/office/drawing/2014/main" id="{79722347-0189-062A-F4E9-141E2B8291BD}"/>
              </a:ext>
            </a:extLst>
          </p:cNvPr>
          <p:cNvSpPr>
            <a:spLocks noGrp="1"/>
          </p:cNvSpPr>
          <p:nvPr>
            <p:ph idx="1"/>
          </p:nvPr>
        </p:nvSpPr>
        <p:spPr/>
        <p:txBody>
          <a:bodyPr/>
          <a:lstStyle/>
          <a:p>
            <a:r>
              <a:rPr lang="en-US" dirty="0"/>
              <a:t>Django Packages</a:t>
            </a:r>
          </a:p>
          <a:p>
            <a:pPr lvl="1"/>
            <a:r>
              <a:rPr lang="en-US" dirty="0"/>
              <a:t>Documentation improvements</a:t>
            </a:r>
          </a:p>
          <a:p>
            <a:pPr lvl="1"/>
            <a:r>
              <a:rPr lang="en-US" dirty="0"/>
              <a:t>Code Reviews</a:t>
            </a:r>
          </a:p>
          <a:p>
            <a:r>
              <a:rPr lang="en-US" dirty="0"/>
              <a:t>Pelican-Plugins</a:t>
            </a:r>
          </a:p>
          <a:p>
            <a:pPr lvl="1"/>
            <a:r>
              <a:rPr lang="en-US" dirty="0"/>
              <a:t>New Plugin PR opened</a:t>
            </a:r>
          </a:p>
          <a:p>
            <a:r>
              <a:rPr lang="en-US" dirty="0"/>
              <a:t>Implemented Django at my employer</a:t>
            </a:r>
          </a:p>
        </p:txBody>
      </p:sp>
    </p:spTree>
    <p:extLst>
      <p:ext uri="{BB962C8B-B14F-4D97-AF65-F5344CB8AC3E}">
        <p14:creationId xmlns:p14="http://schemas.microsoft.com/office/powerpoint/2010/main" val="3133756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from the Django Trac Ticket System which states:&#10;&#10;Changed 11 months ago by Ryan Cheley&#10;Owner: changed from nobody to Ryan Cheley&#10;Status: new to assigned&#10;&#10;Comment: I'm at DjangoCon US and I'm looking into this ticket">
            <a:extLst>
              <a:ext uri="{FF2B5EF4-FFF2-40B4-BE49-F238E27FC236}">
                <a16:creationId xmlns:a16="http://schemas.microsoft.com/office/drawing/2014/main" id="{AFD9471E-E712-A9F9-4AE5-371345DD8D92}"/>
              </a:ext>
            </a:extLst>
          </p:cNvPr>
          <p:cNvPicPr>
            <a:picLocks noChangeAspect="1"/>
          </p:cNvPicPr>
          <p:nvPr/>
        </p:nvPicPr>
        <p:blipFill>
          <a:blip r:embed="rId4"/>
          <a:stretch>
            <a:fillRect/>
          </a:stretch>
        </p:blipFill>
        <p:spPr>
          <a:xfrm>
            <a:off x="198636" y="1163170"/>
            <a:ext cx="11794728" cy="4531659"/>
          </a:xfrm>
          <a:prstGeom prst="rect">
            <a:avLst/>
          </a:prstGeom>
        </p:spPr>
      </p:pic>
    </p:spTree>
    <p:extLst>
      <p:ext uri="{BB962C8B-B14F-4D97-AF65-F5344CB8AC3E}">
        <p14:creationId xmlns:p14="http://schemas.microsoft.com/office/powerpoint/2010/main" val="2635619751"/>
      </p:ext>
    </p:extLst>
  </p:cSld>
  <p:clrMapOvr>
    <a:masterClrMapping/>
  </p:clrMapOvr>
  <p:extLst>
    <p:ext uri="{6950BFC3-D8DA-4A85-94F7-54DA5524770B}">
      <p188:commentRel xmlns:p188="http://schemas.microsoft.com/office/powerpoint/2018/8/main" r:id="rId3"/>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ORM can seem BIG and Scary</a:t>
            </a:r>
            <a:endParaRPr lang="en-US" dirty="0"/>
          </a:p>
        </p:txBody>
      </p:sp>
    </p:spTree>
    <p:extLst>
      <p:ext uri="{BB962C8B-B14F-4D97-AF65-F5344CB8AC3E}">
        <p14:creationId xmlns:p14="http://schemas.microsoft.com/office/powerpoint/2010/main" val="2594833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Code for Django can seem BIG and Scary</a:t>
            </a:r>
            <a:endParaRPr lang="en-US" dirty="0"/>
          </a:p>
        </p:txBody>
      </p:sp>
    </p:spTree>
    <p:extLst>
      <p:ext uri="{BB962C8B-B14F-4D97-AF65-F5344CB8AC3E}">
        <p14:creationId xmlns:p14="http://schemas.microsoft.com/office/powerpoint/2010/main" val="41431874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remember</a:t>
            </a:r>
            <a:endParaRPr lang="en-US" dirty="0"/>
          </a:p>
        </p:txBody>
      </p:sp>
    </p:spTree>
    <p:extLst>
      <p:ext uri="{BB962C8B-B14F-4D97-AF65-F5344CB8AC3E}">
        <p14:creationId xmlns:p14="http://schemas.microsoft.com/office/powerpoint/2010/main" val="32330657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Look At 👀</a:t>
            </a:r>
          </a:p>
          <a:p>
            <a:r>
              <a:rPr lang="en-US" dirty="0"/>
              <a:t>Read 📖</a:t>
            </a:r>
          </a:p>
          <a:p>
            <a:r>
              <a:rPr lang="en-US" dirty="0"/>
              <a:t>Write ✍🏻</a:t>
            </a:r>
          </a:p>
        </p:txBody>
      </p:sp>
    </p:spTree>
    <p:extLst>
      <p:ext uri="{BB962C8B-B14F-4D97-AF65-F5344CB8AC3E}">
        <p14:creationId xmlns:p14="http://schemas.microsoft.com/office/powerpoint/2010/main" val="25168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14918</TotalTime>
  <Words>4650</Words>
  <Application>Microsoft Macintosh PowerPoint</Application>
  <PresentationFormat>Widescreen</PresentationFormat>
  <Paragraphs>675</Paragraphs>
  <Slides>109</Slides>
  <Notes>92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109</vt:i4>
      </vt:variant>
    </vt:vector>
  </HeadingPairs>
  <TitlesOfParts>
    <vt:vector size="119" baseType="lpstr">
      <vt:lpstr>-apple-system</vt:lpstr>
      <vt:lpstr>Arial</vt:lpstr>
      <vt:lpstr>Calibri</vt:lpstr>
      <vt:lpstr>Calibri Light</vt:lpstr>
      <vt:lpstr>INCONSOLATA</vt:lpstr>
      <vt:lpstr>Inconsolata Nerd Font</vt:lpstr>
      <vt:lpstr>Inconsolata NF</vt:lpstr>
      <vt:lpstr>Inconsolata NF Regular</vt:lpstr>
      <vt:lpstr>Roboto</vt:lpstr>
      <vt:lpstr>Office Theme</vt:lpstr>
      <vt:lpstr>Contributing to Django</vt:lpstr>
      <vt:lpstr>First DjangoCon?</vt:lpstr>
      <vt:lpstr>Introduction</vt:lpstr>
      <vt:lpstr>PowerPoint Presentation</vt:lpstr>
      <vt:lpstr>Trying to get to DjangoCon US</vt:lpstr>
      <vt:lpstr>PowerPoint Presentation</vt:lpstr>
      <vt:lpstr>🏃🏻‍♂️</vt:lpstr>
      <vt:lpstr>Criteria</vt:lpstr>
      <vt:lpstr>PowerPoint Presentation</vt:lpstr>
      <vt:lpstr>🔍</vt:lpstr>
      <vt:lpstr>My Trac Comment</vt:lpstr>
      <vt:lpstr>🎉</vt:lpstr>
      <vt:lpstr>Comment</vt:lpstr>
      <vt:lpstr>Letting everyone know!</vt:lpstr>
      <vt:lpstr>🏠</vt:lpstr>
      <vt:lpstr>PowerPoint Presentation</vt:lpstr>
      <vt:lpstr>But then … </vt:lpstr>
      <vt:lpstr>Another Comment</vt:lpstr>
      <vt:lpstr>😩 </vt:lpstr>
      <vt:lpstr>🙈🙉🙊</vt:lpstr>
      <vt:lpstr>🛠️</vt:lpstr>
      <vt:lpstr>Feelings …</vt:lpstr>
      <vt:lpstr>😳</vt:lpstr>
      <vt:lpstr>😞 </vt:lpstr>
      <vt:lpstr>😨 </vt:lpstr>
      <vt:lpstr>Community </vt:lpstr>
      <vt:lpstr>Your Web Framework Needs You!</vt:lpstr>
      <vt:lpstr>The World Expert</vt:lpstr>
      <vt:lpstr>Working on the Ticket</vt:lpstr>
      <vt:lpstr>PowerPoint Presentation</vt:lpstr>
      <vt:lpstr>🐛</vt:lpstr>
      <vt:lpstr>PowerPoint Presentation</vt:lpstr>
      <vt:lpstr>PowerPoint Presentation</vt:lpstr>
      <vt:lpstr>PowerPoint Presentation</vt:lpstr>
      <vt:lpstr>PowerPoint Presentation</vt:lpstr>
      <vt:lpstr>📖</vt:lpstr>
      <vt:lpstr>Results of Research</vt:lpstr>
      <vt:lpstr>Results of Research</vt:lpstr>
      <vt:lpstr>Results of Research</vt:lpstr>
      <vt:lpstr>Results of Research</vt:lpstr>
      <vt:lpstr>Results of Research</vt:lpstr>
      <vt:lpstr>Results of Research</vt:lpstr>
      <vt:lpstr>Results of Research</vt:lpstr>
      <vt:lpstr>Results of Research</vt:lpstr>
      <vt:lpstr>Results of Research</vt:lpstr>
      <vt:lpstr>Results of Research</vt:lpstr>
      <vt:lpstr>PowerPoint Presentation</vt:lpstr>
      <vt:lpstr>✍🏻</vt:lpstr>
      <vt:lpstr>Ideas for a fix</vt:lpstr>
      <vt:lpstr>Ideas for a fix</vt:lpstr>
      <vt:lpstr>My Regular Expression</vt:lpstr>
      <vt:lpstr>My Regular Expression</vt:lpstr>
      <vt:lpstr>PowerPoint Presentation</vt:lpstr>
      <vt:lpstr>🧪</vt:lpstr>
      <vt:lpstr>Testing Hypothesis Matrix</vt:lpstr>
      <vt:lpstr>PowerPoint Presentation</vt:lpstr>
      <vt:lpstr>Testing</vt:lpstr>
      <vt:lpstr>PowerPoint Presentation</vt:lpstr>
      <vt:lpstr>📜</vt:lpstr>
      <vt:lpstr>Public Notes</vt:lpstr>
      <vt:lpstr>My Public Notes</vt:lpstr>
      <vt:lpstr>PowerPoint Presentation</vt:lpstr>
      <vt:lpstr>Feedback from Shia Berger</vt:lpstr>
      <vt:lpstr>Feedback from Shia Berger</vt:lpstr>
      <vt:lpstr>Feedback from Simon Charette</vt:lpstr>
      <vt:lpstr>The fix</vt:lpstr>
      <vt:lpstr>Incorporating Feedback</vt:lpstr>
      <vt:lpstr>Incorporating Feedback</vt:lpstr>
      <vt:lpstr>My initial Code</vt:lpstr>
      <vt:lpstr>My initial Code</vt:lpstr>
      <vt:lpstr>My initial Code</vt:lpstr>
      <vt:lpstr>PR from Nick Pope</vt:lpstr>
      <vt:lpstr>PR from Nick Pope</vt:lpstr>
      <vt:lpstr>PR from Nick Pope</vt:lpstr>
      <vt:lpstr>Unified Diff of Code Here</vt:lpstr>
      <vt:lpstr>Unified Diff of Code Here</vt:lpstr>
      <vt:lpstr>Unified Diff of Code Here</vt:lpstr>
      <vt:lpstr>BONUS!</vt:lpstr>
      <vt:lpstr>Update to SQLite Docs based on this work!</vt:lpstr>
      <vt:lpstr>The community</vt:lpstr>
      <vt:lpstr>Shia Berger</vt:lpstr>
      <vt:lpstr>PowerPoint Presentation</vt:lpstr>
      <vt:lpstr>Simon Charette</vt:lpstr>
      <vt:lpstr>PowerPoint Presentation</vt:lpstr>
      <vt:lpstr>Nick Pope</vt:lpstr>
      <vt:lpstr>PowerPoint Presentation</vt:lpstr>
      <vt:lpstr>Mariusz Felisiak</vt:lpstr>
      <vt:lpstr>PowerPoint Presentation</vt:lpstr>
      <vt:lpstr>Contributions Since</vt:lpstr>
      <vt:lpstr>Lessons</vt:lpstr>
      <vt:lpstr>The ORM can seem BIG and Scary</vt:lpstr>
      <vt:lpstr>The Code for Django can seem BIG and Scary</vt:lpstr>
      <vt:lpstr>But remember</vt:lpstr>
      <vt:lpstr>The Django ORM …</vt:lpstr>
      <vt:lpstr>Is Python</vt:lpstr>
      <vt:lpstr>In fact, all of Django … </vt:lpstr>
      <vt:lpstr>Is Python</vt:lpstr>
      <vt:lpstr>Looking at Tickets</vt:lpstr>
      <vt:lpstr>PowerPoint Presentation</vt:lpstr>
      <vt:lpstr>Is Python</vt:lpstr>
      <vt:lpstr>PowerPoint Presentation</vt:lpstr>
      <vt:lpstr>Trac</vt:lpstr>
      <vt:lpstr>PowerPoint Presentation</vt:lpstr>
      <vt:lpstr>So remember …</vt:lpstr>
      <vt:lpstr>Your Framework needs YOU</vt:lpstr>
      <vt:lpstr>Community</vt:lpstr>
      <vt:lpstr>Thank you</vt:lpstr>
      <vt:lpstr>Find me on …</vt:lpstr>
      <vt:lpstr>Reference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49</cp:revision>
  <dcterms:created xsi:type="dcterms:W3CDTF">2023-07-28T01:54:11Z</dcterms:created>
  <dcterms:modified xsi:type="dcterms:W3CDTF">2023-09-16T16:54:48Z</dcterms:modified>
</cp:coreProperties>
</file>